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9" r:id="rId3"/>
    <p:sldId id="261" r:id="rId4"/>
    <p:sldId id="298" r:id="rId5"/>
    <p:sldId id="288" r:id="rId6"/>
    <p:sldId id="290" r:id="rId7"/>
    <p:sldId id="260" r:id="rId8"/>
    <p:sldId id="268" r:id="rId9"/>
    <p:sldId id="289" r:id="rId10"/>
    <p:sldId id="285" r:id="rId11"/>
    <p:sldId id="299" r:id="rId12"/>
    <p:sldId id="286" r:id="rId13"/>
    <p:sldId id="287" r:id="rId14"/>
    <p:sldId id="262" r:id="rId15"/>
    <p:sldId id="259" r:id="rId16"/>
    <p:sldId id="263" r:id="rId17"/>
    <p:sldId id="266" r:id="rId18"/>
    <p:sldId id="267" r:id="rId19"/>
    <p:sldId id="294" r:id="rId20"/>
    <p:sldId id="293" r:id="rId21"/>
    <p:sldId id="278" r:id="rId22"/>
    <p:sldId id="276" r:id="rId23"/>
    <p:sldId id="274" r:id="rId24"/>
    <p:sldId id="273" r:id="rId25"/>
    <p:sldId id="269" r:id="rId26"/>
    <p:sldId id="271" r:id="rId27"/>
    <p:sldId id="292" r:id="rId28"/>
    <p:sldId id="291" r:id="rId29"/>
    <p:sldId id="264" r:id="rId30"/>
    <p:sldId id="296" r:id="rId31"/>
    <p:sldId id="283" r:id="rId32"/>
    <p:sldId id="280" r:id="rId33"/>
    <p:sldId id="284" r:id="rId34"/>
    <p:sldId id="282" r:id="rId35"/>
    <p:sldId id="272" r:id="rId36"/>
    <p:sldId id="265" r:id="rId37"/>
    <p:sldId id="277"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71" d="100"/>
          <a:sy n="71" d="100"/>
        </p:scale>
        <p:origin x="137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77F55B-275E-4946-8DBA-92F5FBF1CB3E}" type="datetimeFigureOut">
              <a:rPr lang="en-US" smtClean="0"/>
              <a:pPr/>
              <a:t>4/27/2019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0E268-10F9-473C-AFBF-65AA97AFFB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7F55B-275E-4946-8DBA-92F5FBF1CB3E}" type="datetimeFigureOut">
              <a:rPr lang="en-US" smtClean="0"/>
              <a:pPr/>
              <a:t>4/27/2019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0E268-10F9-473C-AFBF-65AA97AFFB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7F55B-275E-4946-8DBA-92F5FBF1CB3E}" type="datetimeFigureOut">
              <a:rPr lang="en-US" smtClean="0"/>
              <a:pPr/>
              <a:t>4/27/2019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0E268-10F9-473C-AFBF-65AA97AFFB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7F55B-275E-4946-8DBA-92F5FBF1CB3E}" type="datetimeFigureOut">
              <a:rPr lang="en-US" smtClean="0"/>
              <a:pPr/>
              <a:t>4/27/2019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0E268-10F9-473C-AFBF-65AA97AFFB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7F55B-275E-4946-8DBA-92F5FBF1CB3E}" type="datetimeFigureOut">
              <a:rPr lang="en-US" smtClean="0"/>
              <a:pPr/>
              <a:t>4/27/2019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0E268-10F9-473C-AFBF-65AA97AFFB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77F55B-275E-4946-8DBA-92F5FBF1CB3E}" type="datetimeFigureOut">
              <a:rPr lang="en-US" smtClean="0"/>
              <a:pPr/>
              <a:t>4/27/2019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0E268-10F9-473C-AFBF-65AA97AFFB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77F55B-275E-4946-8DBA-92F5FBF1CB3E}" type="datetimeFigureOut">
              <a:rPr lang="en-US" smtClean="0"/>
              <a:pPr/>
              <a:t>4/27/2019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B0E268-10F9-473C-AFBF-65AA97AFFB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77F55B-275E-4946-8DBA-92F5FBF1CB3E}" type="datetimeFigureOut">
              <a:rPr lang="en-US" smtClean="0"/>
              <a:pPr/>
              <a:t>4/27/2019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0E268-10F9-473C-AFBF-65AA97AFFB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7F55B-275E-4946-8DBA-92F5FBF1CB3E}" type="datetimeFigureOut">
              <a:rPr lang="en-US" smtClean="0"/>
              <a:pPr/>
              <a:t>4/27/2019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B0E268-10F9-473C-AFBF-65AA97AFFB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7F55B-275E-4946-8DBA-92F5FBF1CB3E}" type="datetimeFigureOut">
              <a:rPr lang="en-US" smtClean="0"/>
              <a:pPr/>
              <a:t>4/27/2019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0E268-10F9-473C-AFBF-65AA97AFFB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7F55B-275E-4946-8DBA-92F5FBF1CB3E}" type="datetimeFigureOut">
              <a:rPr lang="en-US" smtClean="0"/>
              <a:pPr/>
              <a:t>4/27/2019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0E268-10F9-473C-AFBF-65AA97AFFB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7F55B-275E-4946-8DBA-92F5FBF1CB3E}" type="datetimeFigureOut">
              <a:rPr lang="en-US" smtClean="0"/>
              <a:pPr/>
              <a:t>4/27/2019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0E268-10F9-473C-AFBF-65AA97AFFB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oleObject4.bin"/><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2.emf"/><Relationship Id="rId5" Type="http://schemas.openxmlformats.org/officeDocument/2006/relationships/oleObject" Target="../embeddings/oleObject6.bin"/><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5.emf"/><Relationship Id="rId5" Type="http://schemas.openxmlformats.org/officeDocument/2006/relationships/oleObject" Target="../embeddings/oleObject9.bin"/><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8.emf"/><Relationship Id="rId5" Type="http://schemas.openxmlformats.org/officeDocument/2006/relationships/oleObject" Target="../embeddings/oleObject12.bin"/><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44.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45.emf"/></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gif"/><Relationship Id="rId2" Type="http://schemas.openxmlformats.org/officeDocument/2006/relationships/image" Target="../media/image49.gif"/><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hyperlink" Target="http://www.pveducation.org/equations/photon-energy-ev"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ar arrays attached to the International Space Station "/>
          <p:cNvPicPr>
            <a:picLocks noChangeAspect="1" noChangeArrowheads="1"/>
          </p:cNvPicPr>
          <p:nvPr/>
        </p:nvPicPr>
        <p:blipFill>
          <a:blip r:embed="rId2"/>
          <a:srcRect/>
          <a:stretch>
            <a:fillRect/>
          </a:stretch>
        </p:blipFill>
        <p:spPr bwMode="auto">
          <a:xfrm>
            <a:off x="1066800" y="914400"/>
            <a:ext cx="3276600" cy="2457450"/>
          </a:xfrm>
          <a:prstGeom prst="rect">
            <a:avLst/>
          </a:prstGeom>
          <a:noFill/>
        </p:spPr>
      </p:pic>
      <p:pic>
        <p:nvPicPr>
          <p:cNvPr id="2" name="Picture 2" descr="Image result for white led"/>
          <p:cNvPicPr>
            <a:picLocks noChangeAspect="1" noChangeArrowheads="1"/>
          </p:cNvPicPr>
          <p:nvPr/>
        </p:nvPicPr>
        <p:blipFill>
          <a:blip r:embed="rId3"/>
          <a:srcRect t="20455"/>
          <a:stretch>
            <a:fillRect/>
          </a:stretch>
        </p:blipFill>
        <p:spPr bwMode="auto">
          <a:xfrm>
            <a:off x="5638800" y="838200"/>
            <a:ext cx="2391591" cy="2646821"/>
          </a:xfrm>
          <a:prstGeom prst="rect">
            <a:avLst/>
          </a:prstGeom>
          <a:noFill/>
        </p:spPr>
      </p:pic>
      <p:pic>
        <p:nvPicPr>
          <p:cNvPr id="1028" name="Picture 4" descr="Image result for blue led"/>
          <p:cNvPicPr>
            <a:picLocks noChangeAspect="1" noChangeArrowheads="1"/>
          </p:cNvPicPr>
          <p:nvPr/>
        </p:nvPicPr>
        <p:blipFill>
          <a:blip r:embed="rId4"/>
          <a:srcRect l="10146"/>
          <a:stretch>
            <a:fillRect/>
          </a:stretch>
        </p:blipFill>
        <p:spPr bwMode="auto">
          <a:xfrm>
            <a:off x="914400" y="4114800"/>
            <a:ext cx="3429000" cy="2145710"/>
          </a:xfrm>
          <a:prstGeom prst="rect">
            <a:avLst/>
          </a:prstGeom>
          <a:noFill/>
        </p:spPr>
      </p:pic>
      <p:sp>
        <p:nvSpPr>
          <p:cNvPr id="6" name="TextBox 5"/>
          <p:cNvSpPr txBox="1"/>
          <p:nvPr/>
        </p:nvSpPr>
        <p:spPr>
          <a:xfrm>
            <a:off x="2362200" y="457200"/>
            <a:ext cx="663964" cy="369332"/>
          </a:xfrm>
          <a:prstGeom prst="rect">
            <a:avLst/>
          </a:prstGeom>
          <a:noFill/>
        </p:spPr>
        <p:txBody>
          <a:bodyPr wrap="square" rtlCol="0">
            <a:spAutoFit/>
          </a:bodyPr>
          <a:lstStyle/>
          <a:p>
            <a:r>
              <a:rPr lang="en-US" dirty="0" err="1" smtClean="0"/>
              <a:t>GaAs</a:t>
            </a:r>
            <a:endParaRPr lang="en-US" dirty="0"/>
          </a:p>
        </p:txBody>
      </p:sp>
      <p:sp>
        <p:nvSpPr>
          <p:cNvPr id="7" name="TextBox 6"/>
          <p:cNvSpPr txBox="1"/>
          <p:nvPr/>
        </p:nvSpPr>
        <p:spPr>
          <a:xfrm>
            <a:off x="2286000" y="3810000"/>
            <a:ext cx="590226" cy="369332"/>
          </a:xfrm>
          <a:prstGeom prst="rect">
            <a:avLst/>
          </a:prstGeom>
          <a:noFill/>
        </p:spPr>
        <p:txBody>
          <a:bodyPr wrap="none" rtlCol="0">
            <a:spAutoFit/>
          </a:bodyPr>
          <a:lstStyle/>
          <a:p>
            <a:r>
              <a:rPr lang="en-US" dirty="0" err="1" smtClean="0"/>
              <a:t>GaN</a:t>
            </a:r>
            <a:endParaRPr lang="en-US" dirty="0"/>
          </a:p>
        </p:txBody>
      </p:sp>
      <p:sp>
        <p:nvSpPr>
          <p:cNvPr id="8" name="TextBox 7"/>
          <p:cNvSpPr txBox="1"/>
          <p:nvPr/>
        </p:nvSpPr>
        <p:spPr>
          <a:xfrm>
            <a:off x="6781800" y="3886200"/>
            <a:ext cx="500330" cy="369332"/>
          </a:xfrm>
          <a:prstGeom prst="rect">
            <a:avLst/>
          </a:prstGeom>
          <a:noFill/>
        </p:spPr>
        <p:txBody>
          <a:bodyPr wrap="none" rtlCol="0">
            <a:spAutoFit/>
          </a:bodyPr>
          <a:lstStyle/>
          <a:p>
            <a:r>
              <a:rPr lang="en-US" dirty="0" smtClean="0"/>
              <a:t>ITO</a:t>
            </a:r>
            <a:endParaRPr lang="en-US" dirty="0"/>
          </a:p>
        </p:txBody>
      </p:sp>
      <p:sp>
        <p:nvSpPr>
          <p:cNvPr id="9" name="TextBox 8"/>
          <p:cNvSpPr txBox="1"/>
          <p:nvPr/>
        </p:nvSpPr>
        <p:spPr>
          <a:xfrm>
            <a:off x="6477000" y="381000"/>
            <a:ext cx="769763" cy="369332"/>
          </a:xfrm>
          <a:prstGeom prst="rect">
            <a:avLst/>
          </a:prstGeom>
          <a:noFill/>
        </p:spPr>
        <p:txBody>
          <a:bodyPr wrap="square" rtlCol="0">
            <a:spAutoFit/>
          </a:bodyPr>
          <a:lstStyle/>
          <a:p>
            <a:r>
              <a:rPr lang="en-US" dirty="0" err="1" smtClean="0"/>
              <a:t>GaInN</a:t>
            </a:r>
            <a:endParaRPr lang="en-US" dirty="0"/>
          </a:p>
        </p:txBody>
      </p:sp>
      <p:sp>
        <p:nvSpPr>
          <p:cNvPr id="10" name="TextBox 9"/>
          <p:cNvSpPr txBox="1"/>
          <p:nvPr/>
        </p:nvSpPr>
        <p:spPr>
          <a:xfrm>
            <a:off x="1371600" y="3352800"/>
            <a:ext cx="2895600" cy="369332"/>
          </a:xfrm>
          <a:prstGeom prst="rect">
            <a:avLst/>
          </a:prstGeom>
          <a:noFill/>
        </p:spPr>
        <p:txBody>
          <a:bodyPr wrap="square" rtlCol="0">
            <a:spAutoFit/>
          </a:bodyPr>
          <a:lstStyle/>
          <a:p>
            <a:r>
              <a:rPr lang="en-US" dirty="0" smtClean="0"/>
              <a:t>Most efficient solar cells</a:t>
            </a:r>
            <a:endParaRPr lang="en-US" dirty="0"/>
          </a:p>
        </p:txBody>
      </p:sp>
      <p:sp>
        <p:nvSpPr>
          <p:cNvPr id="11" name="TextBox 10"/>
          <p:cNvSpPr txBox="1"/>
          <p:nvPr/>
        </p:nvSpPr>
        <p:spPr>
          <a:xfrm>
            <a:off x="5410200" y="3429000"/>
            <a:ext cx="2895600" cy="369332"/>
          </a:xfrm>
          <a:prstGeom prst="rect">
            <a:avLst/>
          </a:prstGeom>
          <a:noFill/>
        </p:spPr>
        <p:txBody>
          <a:bodyPr wrap="square" rtlCol="0">
            <a:spAutoFit/>
          </a:bodyPr>
          <a:lstStyle/>
          <a:p>
            <a:r>
              <a:rPr lang="en-US" dirty="0" smtClean="0"/>
              <a:t>Most efficient white light</a:t>
            </a:r>
            <a:endParaRPr lang="en-US" dirty="0"/>
          </a:p>
        </p:txBody>
      </p:sp>
      <p:sp>
        <p:nvSpPr>
          <p:cNvPr id="12" name="TextBox 11"/>
          <p:cNvSpPr txBox="1"/>
          <p:nvPr/>
        </p:nvSpPr>
        <p:spPr>
          <a:xfrm>
            <a:off x="1066800" y="6400800"/>
            <a:ext cx="3124200" cy="369332"/>
          </a:xfrm>
          <a:prstGeom prst="rect">
            <a:avLst/>
          </a:prstGeom>
          <a:noFill/>
        </p:spPr>
        <p:txBody>
          <a:bodyPr wrap="square" rtlCol="0">
            <a:spAutoFit/>
          </a:bodyPr>
          <a:lstStyle/>
          <a:p>
            <a:r>
              <a:rPr lang="en-US" dirty="0" smtClean="0"/>
              <a:t>Light emitting diodes blue</a:t>
            </a:r>
            <a:endParaRPr lang="en-US" dirty="0"/>
          </a:p>
        </p:txBody>
      </p:sp>
      <p:sp>
        <p:nvSpPr>
          <p:cNvPr id="13" name="TextBox 12"/>
          <p:cNvSpPr txBox="1"/>
          <p:nvPr/>
        </p:nvSpPr>
        <p:spPr>
          <a:xfrm>
            <a:off x="5562600" y="6248400"/>
            <a:ext cx="3124200" cy="369332"/>
          </a:xfrm>
          <a:prstGeom prst="rect">
            <a:avLst/>
          </a:prstGeom>
          <a:noFill/>
        </p:spPr>
        <p:txBody>
          <a:bodyPr wrap="square" rtlCol="0">
            <a:spAutoFit/>
          </a:bodyPr>
          <a:lstStyle/>
          <a:p>
            <a:r>
              <a:rPr lang="en-US" dirty="0" smtClean="0"/>
              <a:t>Transparent conducting oxide</a:t>
            </a:r>
            <a:endParaRPr lang="en-US" dirty="0"/>
          </a:p>
        </p:txBody>
      </p:sp>
      <p:sp>
        <p:nvSpPr>
          <p:cNvPr id="32770" name="AutoShape 2" descr="Image result for smartph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Image result for smartph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4" name="Picture 6" descr="Image result for smartphone"/>
          <p:cNvPicPr>
            <a:picLocks noChangeAspect="1" noChangeArrowheads="1"/>
          </p:cNvPicPr>
          <p:nvPr/>
        </p:nvPicPr>
        <p:blipFill>
          <a:blip r:embed="rId5"/>
          <a:srcRect/>
          <a:stretch>
            <a:fillRect/>
          </a:stretch>
        </p:blipFill>
        <p:spPr bwMode="auto">
          <a:xfrm>
            <a:off x="5257800" y="4191000"/>
            <a:ext cx="3493475" cy="1981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t="15187"/>
          <a:stretch>
            <a:fillRect/>
          </a:stretch>
        </p:blipFill>
        <p:spPr bwMode="auto">
          <a:xfrm>
            <a:off x="0" y="457200"/>
            <a:ext cx="9144000" cy="5462649"/>
          </a:xfrm>
          <a:prstGeom prst="rect">
            <a:avLst/>
          </a:prstGeom>
          <a:noFill/>
          <a:ln w="9525">
            <a:noFill/>
            <a:miter lim="800000"/>
            <a:headEnd/>
            <a:tailEnd/>
          </a:ln>
          <a:effectLst/>
        </p:spPr>
      </p:pic>
      <p:sp>
        <p:nvSpPr>
          <p:cNvPr id="3" name="TextBox 2"/>
          <p:cNvSpPr txBox="1"/>
          <p:nvPr/>
        </p:nvSpPr>
        <p:spPr>
          <a:xfrm>
            <a:off x="1219200" y="5943600"/>
            <a:ext cx="5638800" cy="400110"/>
          </a:xfrm>
          <a:prstGeom prst="rect">
            <a:avLst/>
          </a:prstGeom>
          <a:solidFill>
            <a:srgbClr val="FFFF00"/>
          </a:solidFill>
        </p:spPr>
        <p:txBody>
          <a:bodyPr wrap="square" rtlCol="0">
            <a:spAutoFit/>
          </a:bodyPr>
          <a:lstStyle/>
          <a:p>
            <a:pPr algn="ctr"/>
            <a:r>
              <a:rPr lang="en-US" sz="2000" b="1" dirty="0" smtClean="0"/>
              <a:t>Working of a Gallium  Indium Nitride  LED</a:t>
            </a:r>
            <a:endParaRPr lang="en-US" sz="2000" b="1" dirty="0"/>
          </a:p>
        </p:txBody>
      </p:sp>
      <p:sp>
        <p:nvSpPr>
          <p:cNvPr id="4" name="TextBox 3"/>
          <p:cNvSpPr txBox="1"/>
          <p:nvPr/>
        </p:nvSpPr>
        <p:spPr>
          <a:xfrm>
            <a:off x="4648200" y="457200"/>
            <a:ext cx="3733800" cy="1754326"/>
          </a:xfrm>
          <a:prstGeom prst="rect">
            <a:avLst/>
          </a:prstGeom>
          <a:noFill/>
        </p:spPr>
        <p:txBody>
          <a:bodyPr wrap="square" rtlCol="0">
            <a:spAutoFit/>
          </a:bodyPr>
          <a:lstStyle/>
          <a:p>
            <a:r>
              <a:rPr lang="en-US" dirty="0" smtClean="0"/>
              <a:t>When electricity is applied , a hole of the p type layer combines with an electron from the n type layer, at the active layer  releasing photon whose wavelength is decided by the material at the active layer</a:t>
            </a:r>
            <a:endParaRPr lang="en-US" dirty="0"/>
          </a:p>
        </p:txBody>
      </p:sp>
      <p:sp>
        <p:nvSpPr>
          <p:cNvPr id="5" name="TextBox 4"/>
          <p:cNvSpPr txBox="1"/>
          <p:nvPr/>
        </p:nvSpPr>
        <p:spPr>
          <a:xfrm>
            <a:off x="5486400" y="2590800"/>
            <a:ext cx="990600" cy="369332"/>
          </a:xfrm>
          <a:prstGeom prst="rect">
            <a:avLst/>
          </a:prstGeom>
          <a:noFill/>
        </p:spPr>
        <p:txBody>
          <a:bodyPr wrap="square" rtlCol="0">
            <a:spAutoFit/>
          </a:bodyPr>
          <a:lstStyle/>
          <a:p>
            <a:r>
              <a:rPr lang="en-US" dirty="0" err="1" smtClean="0"/>
              <a:t>Ce</a:t>
            </a:r>
            <a:r>
              <a:rPr lang="en-US" dirty="0" smtClean="0"/>
              <a:t>-YAG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0999" y="2660468"/>
            <a:ext cx="15675958" cy="5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3344637109"/>
              </p:ext>
            </p:extLst>
          </p:nvPr>
        </p:nvGraphicFramePr>
        <p:xfrm>
          <a:off x="381000" y="2209800"/>
          <a:ext cx="8605298" cy="4114800"/>
        </p:xfrm>
        <a:graphic>
          <a:graphicData uri="http://schemas.openxmlformats.org/presentationml/2006/ole">
            <mc:AlternateContent xmlns:mc="http://schemas.openxmlformats.org/markup-compatibility/2006">
              <mc:Choice xmlns:v="urn:schemas-microsoft-com:vml" Requires="v">
                <p:oleObj spid="_x0000_s58381" name="CS ChemDraw Drawing" r:id="rId3" imgW="6664339" imgH="3176954" progId="ChemDraw.Document.6.0">
                  <p:embed/>
                </p:oleObj>
              </mc:Choice>
              <mc:Fallback>
                <p:oleObj name="CS ChemDraw Drawing" r:id="rId3" imgW="6664339" imgH="3176954"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800"/>
                        <a:ext cx="8605298" cy="4114800"/>
                      </a:xfrm>
                      <a:prstGeom prst="rect">
                        <a:avLst/>
                      </a:prstGeom>
                      <a:noFill/>
                    </p:spPr>
                  </p:pic>
                </p:oleObj>
              </mc:Fallback>
            </mc:AlternateContent>
          </a:graphicData>
        </a:graphic>
      </p:graphicFrame>
    </p:spTree>
    <p:extLst>
      <p:ext uri="{BB962C8B-B14F-4D97-AF65-F5344CB8AC3E}">
        <p14:creationId xmlns:p14="http://schemas.microsoft.com/office/powerpoint/2010/main" val="3787201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LED Reflector Cup PhotonStar"/>
          <p:cNvPicPr>
            <a:picLocks noChangeAspect="1" noChangeArrowheads="1"/>
          </p:cNvPicPr>
          <p:nvPr/>
        </p:nvPicPr>
        <p:blipFill>
          <a:blip r:embed="rId3"/>
          <a:srcRect/>
          <a:stretch>
            <a:fillRect/>
          </a:stretch>
        </p:blipFill>
        <p:spPr bwMode="auto">
          <a:xfrm>
            <a:off x="1219200" y="609600"/>
            <a:ext cx="7442200" cy="3017108"/>
          </a:xfrm>
          <a:prstGeom prst="rect">
            <a:avLst/>
          </a:prstGeom>
          <a:noFill/>
        </p:spPr>
      </p:pic>
      <p:pic>
        <p:nvPicPr>
          <p:cNvPr id="3" name="Picture 8" descr="http://www.photonstartechnology.com/Main_Upload/Whitelight1700s_thumb.jpg"/>
          <p:cNvPicPr>
            <a:picLocks noChangeAspect="1" noChangeArrowheads="1"/>
          </p:cNvPicPr>
          <p:nvPr/>
        </p:nvPicPr>
        <p:blipFill>
          <a:blip r:embed="rId4"/>
          <a:srcRect/>
          <a:stretch>
            <a:fillRect/>
          </a:stretch>
        </p:blipFill>
        <p:spPr bwMode="auto">
          <a:xfrm>
            <a:off x="381000" y="3810000"/>
            <a:ext cx="3560162" cy="2895600"/>
          </a:xfrm>
          <a:prstGeom prst="rect">
            <a:avLst/>
          </a:prstGeom>
          <a:noFill/>
        </p:spPr>
      </p:pic>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3" name="Object 1"/>
          <p:cNvGraphicFramePr>
            <a:graphicFrameLocks noChangeAspect="1"/>
          </p:cNvGraphicFramePr>
          <p:nvPr/>
        </p:nvGraphicFramePr>
        <p:xfrm>
          <a:off x="4572000" y="3581400"/>
          <a:ext cx="4419600" cy="2742194"/>
        </p:xfrm>
        <a:graphic>
          <a:graphicData uri="http://schemas.openxmlformats.org/presentationml/2006/ole">
            <mc:AlternateContent xmlns:mc="http://schemas.openxmlformats.org/markup-compatibility/2006">
              <mc:Choice xmlns:v="urn:schemas-microsoft-com:vml" Requires="v">
                <p:oleObj spid="_x0000_s28713" name="CS ChemDraw Drawing" r:id="rId5" imgW="3945186" imgH="2444249" progId="ChemDraw.Document.6.0">
                  <p:embed/>
                </p:oleObj>
              </mc:Choice>
              <mc:Fallback>
                <p:oleObj name="CS ChemDraw Drawing" r:id="rId5" imgW="3945186" imgH="2444249" progId="ChemDraw.Document.6.0">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581400"/>
                        <a:ext cx="4419600" cy="2742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057400" y="152400"/>
            <a:ext cx="5562600" cy="461665"/>
          </a:xfrm>
          <a:prstGeom prst="rect">
            <a:avLst/>
          </a:prstGeom>
          <a:noFill/>
        </p:spPr>
        <p:txBody>
          <a:bodyPr wrap="square" rtlCol="0">
            <a:spAutoFit/>
          </a:bodyPr>
          <a:lstStyle/>
          <a:p>
            <a:pPr algn="ctr"/>
            <a:r>
              <a:rPr lang="en-US" sz="2400" b="1" dirty="0" smtClean="0"/>
              <a:t>White light from LED</a:t>
            </a:r>
            <a:endParaRPr lang="en-US" sz="2400" b="1" dirty="0"/>
          </a:p>
        </p:txBody>
      </p:sp>
      <p:sp>
        <p:nvSpPr>
          <p:cNvPr id="7" name="TextBox 6"/>
          <p:cNvSpPr txBox="1"/>
          <p:nvPr/>
        </p:nvSpPr>
        <p:spPr>
          <a:xfrm>
            <a:off x="4724400" y="6248400"/>
            <a:ext cx="3962400" cy="369332"/>
          </a:xfrm>
          <a:prstGeom prst="rect">
            <a:avLst/>
          </a:prstGeom>
          <a:noFill/>
        </p:spPr>
        <p:txBody>
          <a:bodyPr wrap="square" rtlCol="0">
            <a:spAutoFit/>
          </a:bodyPr>
          <a:lstStyle/>
          <a:p>
            <a:r>
              <a:rPr lang="en-US" dirty="0" smtClean="0"/>
              <a:t>Spectra of  light from white LED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mage result for white light bulb spectrum"/>
          <p:cNvPicPr>
            <a:picLocks noChangeAspect="1" noChangeArrowheads="1"/>
          </p:cNvPicPr>
          <p:nvPr/>
        </p:nvPicPr>
        <p:blipFill>
          <a:blip r:embed="rId2"/>
          <a:srcRect/>
          <a:stretch>
            <a:fillRect/>
          </a:stretch>
        </p:blipFill>
        <p:spPr bwMode="auto">
          <a:xfrm>
            <a:off x="0" y="1905000"/>
            <a:ext cx="4591448" cy="3769360"/>
          </a:xfrm>
          <a:prstGeom prst="rect">
            <a:avLst/>
          </a:prstGeom>
          <a:noFill/>
        </p:spPr>
      </p:pic>
      <p:pic>
        <p:nvPicPr>
          <p:cNvPr id="54276" name="Picture 4" descr="Image result for white light bulb spectrum"/>
          <p:cNvPicPr>
            <a:picLocks noChangeAspect="1" noChangeArrowheads="1"/>
          </p:cNvPicPr>
          <p:nvPr/>
        </p:nvPicPr>
        <p:blipFill>
          <a:blip r:embed="rId3"/>
          <a:srcRect/>
          <a:stretch>
            <a:fillRect/>
          </a:stretch>
        </p:blipFill>
        <p:spPr bwMode="auto">
          <a:xfrm>
            <a:off x="4590694" y="1981200"/>
            <a:ext cx="4553306" cy="3543301"/>
          </a:xfrm>
          <a:prstGeom prst="rect">
            <a:avLst/>
          </a:prstGeom>
          <a:noFill/>
        </p:spPr>
      </p:pic>
      <p:sp>
        <p:nvSpPr>
          <p:cNvPr id="4" name="TextBox 3"/>
          <p:cNvSpPr txBox="1"/>
          <p:nvPr/>
        </p:nvSpPr>
        <p:spPr>
          <a:xfrm>
            <a:off x="1447800" y="457200"/>
            <a:ext cx="6553200" cy="369332"/>
          </a:xfrm>
          <a:prstGeom prst="rect">
            <a:avLst/>
          </a:prstGeom>
          <a:noFill/>
        </p:spPr>
        <p:txBody>
          <a:bodyPr wrap="square" rtlCol="0">
            <a:spAutoFit/>
          </a:bodyPr>
          <a:lstStyle/>
          <a:p>
            <a:pPr algn="ctr"/>
            <a:r>
              <a:rPr lang="en-US" dirty="0" smtClean="0"/>
              <a:t>Spectra of common white light sources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6477000" cy="3693319"/>
          </a:xfrm>
          <a:prstGeom prst="rect">
            <a:avLst/>
          </a:prstGeom>
        </p:spPr>
        <p:txBody>
          <a:bodyPr wrap="square">
            <a:spAutoFit/>
          </a:bodyPr>
          <a:lstStyle/>
          <a:p>
            <a:r>
              <a:rPr lang="en-US" dirty="0" smtClean="0"/>
              <a:t>My entry into the field started in April of 1988, when I went to the University of Florida as a visiting researcher. The main purpose of my visit was to learn how to use a MOCVD (Metal Organic Chemical Vapor Deposition) system to growth </a:t>
            </a:r>
            <a:r>
              <a:rPr lang="en-US" dirty="0" err="1" smtClean="0"/>
              <a:t>GaAs</a:t>
            </a:r>
            <a:r>
              <a:rPr lang="en-US" dirty="0" smtClean="0"/>
              <a:t> crystals on a silicon substrate, as I had no experience in how to use a MOCVD. During my stay there, I worked together with graduate students and they all asked me if I had a Ph.D. I said no. At the time, I only had a Master’s. Next, they asked me if I had published any scientific papers. Again, I said no, I had never published a single paper. Consequently, they treated me as a technician. In the U.S., this meant one has to help the researcher and one’s name would not appear on papers or patents. Gradually, I became very frustrated with this arrangement</a:t>
            </a:r>
            <a:endParaRPr lang="en-US" dirty="0"/>
          </a:p>
        </p:txBody>
      </p:sp>
      <p:sp>
        <p:nvSpPr>
          <p:cNvPr id="3" name="Rectangle 2"/>
          <p:cNvSpPr/>
          <p:nvPr/>
        </p:nvSpPr>
        <p:spPr>
          <a:xfrm>
            <a:off x="228600" y="3886200"/>
            <a:ext cx="8686800" cy="1477328"/>
          </a:xfrm>
          <a:prstGeom prst="rect">
            <a:avLst/>
          </a:prstGeom>
        </p:spPr>
        <p:txBody>
          <a:bodyPr wrap="square">
            <a:spAutoFit/>
          </a:bodyPr>
          <a:lstStyle/>
          <a:p>
            <a:r>
              <a:rPr lang="en-US" dirty="0" smtClean="0"/>
              <a:t>One year later, in March of 1989, I came back to Japan. It was my dream to get a Ph.D. degree. In Japan, at the time, it was possible to be awarded a Ph.D. if one published five scientific papers. This type of degree was called a paper degree and one did not need to go to the university to get the degree. </a:t>
            </a:r>
            <a:r>
              <a:rPr lang="en-US" b="1" dirty="0" smtClean="0">
                <a:solidFill>
                  <a:srgbClr val="FF0000"/>
                </a:solidFill>
              </a:rPr>
              <a:t>It was therefore my ultimate dream to publish at least five papers and get a Ph.D.</a:t>
            </a:r>
            <a:endParaRPr lang="en-US" b="1" dirty="0">
              <a:solidFill>
                <a:srgbClr val="FF0000"/>
              </a:solidFill>
            </a:endParaRPr>
          </a:p>
        </p:txBody>
      </p:sp>
      <p:sp>
        <p:nvSpPr>
          <p:cNvPr id="4" name="Rectangle 3"/>
          <p:cNvSpPr/>
          <p:nvPr/>
        </p:nvSpPr>
        <p:spPr>
          <a:xfrm>
            <a:off x="228600" y="5380672"/>
            <a:ext cx="8915400" cy="1508105"/>
          </a:xfrm>
          <a:prstGeom prst="rect">
            <a:avLst/>
          </a:prstGeom>
        </p:spPr>
        <p:txBody>
          <a:bodyPr wrap="square">
            <a:spAutoFit/>
          </a:bodyPr>
          <a:lstStyle/>
          <a:p>
            <a:r>
              <a:rPr lang="en-US" dirty="0" smtClean="0"/>
              <a:t>With this in mind, I noted that the </a:t>
            </a:r>
            <a:r>
              <a:rPr lang="en-US" dirty="0" err="1" smtClean="0"/>
              <a:t>ZnSe</a:t>
            </a:r>
            <a:r>
              <a:rPr lang="en-US" dirty="0" smtClean="0"/>
              <a:t> field was publishing lots of papers. As I had never published a paper, I had no confidence in publishing a paper. In the </a:t>
            </a:r>
            <a:r>
              <a:rPr lang="en-US" dirty="0" err="1" smtClean="0"/>
              <a:t>GaN</a:t>
            </a:r>
            <a:r>
              <a:rPr lang="en-US" dirty="0" smtClean="0"/>
              <a:t> field, only very few papers had been published, mainly from Professor </a:t>
            </a:r>
            <a:r>
              <a:rPr lang="en-US" b="1" dirty="0" smtClean="0"/>
              <a:t>Isamu </a:t>
            </a:r>
            <a:r>
              <a:rPr lang="en-US" b="1" dirty="0" err="1" smtClean="0"/>
              <a:t>Akasaki</a:t>
            </a:r>
            <a:r>
              <a:rPr lang="en-US" b="1" dirty="0" smtClean="0"/>
              <a:t> and Hiroshi Amano.</a:t>
            </a:r>
            <a:r>
              <a:rPr lang="en-US" dirty="0" smtClean="0"/>
              <a:t> I was therefore confident that I could publish lots of papers, though had no confidence that I could actually invent the blue LED. </a:t>
            </a:r>
            <a:r>
              <a:rPr lang="en-US" sz="2000" b="1" dirty="0" smtClean="0">
                <a:solidFill>
                  <a:srgbClr val="FF0000"/>
                </a:solidFill>
              </a:rPr>
              <a:t>My only objective was to get a Ph.D. That’s it</a:t>
            </a:r>
            <a:r>
              <a:rPr lang="en-US" dirty="0" smtClean="0"/>
              <a:t>.</a:t>
            </a:r>
            <a:endParaRPr lang="en-US" dirty="0"/>
          </a:p>
        </p:txBody>
      </p:sp>
      <p:pic>
        <p:nvPicPr>
          <p:cNvPr id="237570" name="Picture 2" descr="http://media.independent.com/img/news/tease/2014/10/08/shiju.jpg"/>
          <p:cNvPicPr>
            <a:picLocks noChangeAspect="1" noChangeArrowheads="1"/>
          </p:cNvPicPr>
          <p:nvPr/>
        </p:nvPicPr>
        <p:blipFill>
          <a:blip r:embed="rId2"/>
          <a:srcRect l="21699"/>
          <a:stretch>
            <a:fillRect/>
          </a:stretch>
        </p:blipFill>
        <p:spPr bwMode="auto">
          <a:xfrm>
            <a:off x="6727647" y="533400"/>
            <a:ext cx="2416353" cy="2209800"/>
          </a:xfrm>
          <a:prstGeom prst="rect">
            <a:avLst/>
          </a:prstGeom>
          <a:noFill/>
        </p:spPr>
      </p:pic>
      <p:sp>
        <p:nvSpPr>
          <p:cNvPr id="6" name="TextBox 5"/>
          <p:cNvSpPr txBox="1"/>
          <p:nvPr/>
        </p:nvSpPr>
        <p:spPr>
          <a:xfrm>
            <a:off x="6477000" y="2743200"/>
            <a:ext cx="2514600" cy="1200329"/>
          </a:xfrm>
          <a:prstGeom prst="rect">
            <a:avLst/>
          </a:prstGeom>
          <a:noFill/>
        </p:spPr>
        <p:txBody>
          <a:bodyPr wrap="square" rtlCol="0">
            <a:spAutoFit/>
          </a:bodyPr>
          <a:lstStyle/>
          <a:p>
            <a:r>
              <a:rPr lang="en-US" sz="2400" b="1" dirty="0" err="1" smtClean="0">
                <a:solidFill>
                  <a:srgbClr val="0070C0"/>
                </a:solidFill>
              </a:rPr>
              <a:t>Shuji</a:t>
            </a:r>
            <a:r>
              <a:rPr lang="en-US" sz="2400" b="1" dirty="0" smtClean="0">
                <a:solidFill>
                  <a:srgbClr val="0070C0"/>
                </a:solidFill>
              </a:rPr>
              <a:t> Nakamura- NOBEL lecture 2014</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28600" y="762000"/>
            <a:ext cx="8534400" cy="59093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Gallium is the only liquid element of the group (m.p.29.7 C). It expands on freezing and unlike mercury,  wets  glass. </a:t>
            </a:r>
          </a:p>
          <a:p>
            <a:pPr marL="0" marR="0" lvl="0" indent="0" algn="just" defTabSz="914400" rtl="0" eaLnBrk="1" fontAlgn="base" latinLnBrk="0" hangingPunct="1">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Gallium arsenide, when compared to silicon, has higher saturated electron velocity and    high electron mobility which assists transistors of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GaAs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work at higher frequencies and with less noise in the circuits. The relatively larger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bandgap</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(1.4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1.1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eV</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silicon) leads to  insensitivity to overheating of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GaAs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solar cells.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GaAs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has therefore been used to make one of the highest-efficiency single-junction solar cells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28.8%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efficiency.</a:t>
            </a:r>
            <a:r>
              <a:rPr kumimoji="0" lang="en-US"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GaAs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high operating speed and an ability to operate at low temperatures and under irradiation</a:t>
            </a:r>
          </a:p>
          <a:p>
            <a:pPr marL="0" marR="0" lvl="0" indent="0" algn="just"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Unlike silicon which is a poor emitter of light due to an indirect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bandgap</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(1.1eV),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GaAs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has a direct and wider band gap (1.4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eV</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which translates to absorbing and emitting light efficiently. The wider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bandgap</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als</a:t>
            </a:r>
            <a:r>
              <a:rPr kumimoji="0" lang="en-US"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o provides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resistance to radiation damage </a:t>
            </a:r>
            <a:r>
              <a:rPr kumimoji="0" lang="en-US"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and therefore </a:t>
            </a:r>
            <a:r>
              <a:rPr kumimoji="0" lang="en-US"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GaAs</a:t>
            </a:r>
            <a:r>
              <a:rPr kumimoji="0" lang="en-US"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is an excellent material for outer space electronics and used in high power applications.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Unlike silicon,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GaAs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solar cells have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no performance loss when temperature is increased</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GaAs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an infrared emitter finding applications in remote controller units.</a:t>
            </a:r>
          </a:p>
        </p:txBody>
      </p:sp>
      <p:sp>
        <p:nvSpPr>
          <p:cNvPr id="3" name="TextBox 2"/>
          <p:cNvSpPr txBox="1"/>
          <p:nvPr/>
        </p:nvSpPr>
        <p:spPr>
          <a:xfrm>
            <a:off x="2590800" y="228600"/>
            <a:ext cx="4724400" cy="369332"/>
          </a:xfrm>
          <a:prstGeom prst="rect">
            <a:avLst/>
          </a:prstGeom>
          <a:noFill/>
        </p:spPr>
        <p:txBody>
          <a:bodyPr wrap="square" rtlCol="0">
            <a:spAutoFit/>
          </a:bodyPr>
          <a:lstStyle/>
          <a:p>
            <a:r>
              <a:rPr lang="en-US" b="1" dirty="0" smtClean="0">
                <a:solidFill>
                  <a:srgbClr val="FF0000"/>
                </a:solidFill>
              </a:rPr>
              <a:t>Gallium – unique properties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382000" cy="4524315"/>
          </a:xfrm>
          <a:prstGeom prst="rect">
            <a:avLst/>
          </a:prstGeom>
        </p:spPr>
        <p:txBody>
          <a:bodyPr wrap="square">
            <a:spAutoFit/>
          </a:bodyPr>
          <a:lstStyle/>
          <a:p>
            <a:pPr lvl="0" algn="just" eaLnBrk="0" fontAlgn="base" hangingPunct="0">
              <a:spcBef>
                <a:spcPct val="0"/>
              </a:spcBef>
              <a:spcAft>
                <a:spcPct val="0"/>
              </a:spcAft>
              <a:buFontTx/>
              <a:buChar char="•"/>
            </a:pPr>
            <a:r>
              <a:rPr lang="en-US" dirty="0" smtClean="0">
                <a:latin typeface="Arial" pitchFamily="34" charset="0"/>
                <a:ea typeface="Times New Roman" pitchFamily="18" charset="0"/>
                <a:cs typeface="Arial" pitchFamily="34" charset="0"/>
              </a:rPr>
              <a:t>Gallium nitride, unlike silicon, due to its much wider band gap (3.4 </a:t>
            </a:r>
            <a:r>
              <a:rPr lang="en-US" dirty="0" err="1" smtClean="0">
                <a:latin typeface="Arial" pitchFamily="34" charset="0"/>
                <a:ea typeface="Times New Roman" pitchFamily="18" charset="0"/>
                <a:cs typeface="Arial" pitchFamily="34" charset="0"/>
              </a:rPr>
              <a:t>eV</a:t>
            </a:r>
            <a:r>
              <a:rPr lang="en-US" dirty="0" smtClean="0">
                <a:latin typeface="Arial" pitchFamily="34" charset="0"/>
                <a:ea typeface="Times New Roman" pitchFamily="18" charset="0"/>
                <a:cs typeface="Arial" pitchFamily="34" charset="0"/>
              </a:rPr>
              <a:t>) emits </a:t>
            </a:r>
            <a:r>
              <a:rPr lang="en-US" dirty="0" smtClean="0">
                <a:solidFill>
                  <a:srgbClr val="FF0000"/>
                </a:solidFill>
                <a:latin typeface="Arial" pitchFamily="34" charset="0"/>
                <a:ea typeface="Times New Roman" pitchFamily="18" charset="0"/>
                <a:cs typeface="Arial" pitchFamily="34" charset="0"/>
              </a:rPr>
              <a:t>brilliant light when a small electric current is passed through it</a:t>
            </a:r>
            <a:r>
              <a:rPr lang="en-US" dirty="0" smtClean="0">
                <a:latin typeface="Arial" pitchFamily="34" charset="0"/>
                <a:ea typeface="Times New Roman" pitchFamily="18" charset="0"/>
                <a:cs typeface="Arial" pitchFamily="34" charset="0"/>
              </a:rPr>
              <a:t>. By varying the band gap, light of any color can be produced. Since indium nitride has a band gap of 0.7 </a:t>
            </a:r>
            <a:r>
              <a:rPr lang="en-US" dirty="0" err="1" smtClean="0">
                <a:latin typeface="Arial" pitchFamily="34" charset="0"/>
                <a:ea typeface="Times New Roman" pitchFamily="18" charset="0"/>
                <a:cs typeface="Arial" pitchFamily="34" charset="0"/>
              </a:rPr>
              <a:t>eV</a:t>
            </a:r>
            <a:r>
              <a:rPr lang="en-US" dirty="0" smtClean="0">
                <a:latin typeface="Arial" pitchFamily="34" charset="0"/>
                <a:ea typeface="Times New Roman" pitchFamily="18" charset="0"/>
                <a:cs typeface="Arial" pitchFamily="34" charset="0"/>
              </a:rPr>
              <a:t>, by adding more indium to gallium nitride making </a:t>
            </a:r>
            <a:r>
              <a:rPr lang="en-US" dirty="0" err="1" smtClean="0">
                <a:latin typeface="Arial" pitchFamily="34" charset="0"/>
                <a:ea typeface="Times New Roman" pitchFamily="18" charset="0"/>
                <a:cs typeface="Arial" pitchFamily="34" charset="0"/>
              </a:rPr>
              <a:t>InGaN</a:t>
            </a:r>
            <a:r>
              <a:rPr lang="en-US" dirty="0" smtClean="0">
                <a:latin typeface="Arial" pitchFamily="34" charset="0"/>
                <a:ea typeface="Times New Roman" pitchFamily="18" charset="0"/>
                <a:cs typeface="Arial" pitchFamily="34" charset="0"/>
              </a:rPr>
              <a:t>, one can produce  different shades of visible light and similarly by adding aluminum one can produce light near the ultra-violet range (</a:t>
            </a:r>
            <a:r>
              <a:rPr lang="en-US" dirty="0" err="1" smtClean="0">
                <a:latin typeface="Arial" pitchFamily="34" charset="0"/>
                <a:ea typeface="Times New Roman" pitchFamily="18" charset="0"/>
                <a:cs typeface="Arial" pitchFamily="34" charset="0"/>
              </a:rPr>
              <a:t>AlN</a:t>
            </a:r>
            <a:r>
              <a:rPr lang="en-US" dirty="0" smtClean="0">
                <a:latin typeface="Arial" pitchFamily="34" charset="0"/>
                <a:ea typeface="Times New Roman" pitchFamily="18" charset="0"/>
                <a:cs typeface="Arial" pitchFamily="34" charset="0"/>
              </a:rPr>
              <a:t> band gap (6.01 </a:t>
            </a:r>
            <a:r>
              <a:rPr lang="en-US" dirty="0" err="1" smtClean="0">
                <a:latin typeface="Arial" pitchFamily="34" charset="0"/>
                <a:ea typeface="Times New Roman" pitchFamily="18" charset="0"/>
                <a:cs typeface="Arial" pitchFamily="34" charset="0"/>
              </a:rPr>
              <a:t>eV</a:t>
            </a:r>
            <a:r>
              <a:rPr lang="en-US" dirty="0" smtClean="0">
                <a:latin typeface="Arial" pitchFamily="34" charset="0"/>
                <a:ea typeface="Times New Roman" pitchFamily="18" charset="0"/>
                <a:cs typeface="Arial" pitchFamily="34" charset="0"/>
              </a:rPr>
              <a:t>) </a:t>
            </a:r>
          </a:p>
          <a:p>
            <a:pPr lvl="0" algn="just" eaLnBrk="0" fontAlgn="base" hangingPunct="0">
              <a:spcBef>
                <a:spcPct val="0"/>
              </a:spcBef>
              <a:spcAft>
                <a:spcPct val="0"/>
              </a:spcAft>
              <a:buFontTx/>
              <a:buChar char="•"/>
            </a:pPr>
            <a:endParaRPr lang="en-US"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Char char="•"/>
            </a:pPr>
            <a:r>
              <a:rPr lang="en-US" dirty="0" smtClean="0">
                <a:latin typeface="Arial" pitchFamily="34" charset="0"/>
                <a:ea typeface="Times New Roman" pitchFamily="18" charset="0"/>
                <a:cs typeface="Arial" pitchFamily="34" charset="0"/>
              </a:rPr>
              <a:t>Gallium nitride (with Indium gallium nitride as the emitter) based light emitting diodes (LEDs) and laser diodes are already in widespread use as blue LED’s and </a:t>
            </a:r>
            <a:r>
              <a:rPr lang="en-US" dirty="0" smtClean="0">
                <a:solidFill>
                  <a:srgbClr val="FF0000"/>
                </a:solidFill>
                <a:latin typeface="Arial" pitchFamily="34" charset="0"/>
                <a:ea typeface="Times New Roman" pitchFamily="18" charset="0"/>
                <a:cs typeface="Arial" pitchFamily="34" charset="0"/>
              </a:rPr>
              <a:t>if one coats a blue LED with a yellow-emitting phosphor (</a:t>
            </a:r>
            <a:r>
              <a:rPr lang="en-US" dirty="0" err="1" smtClean="0">
                <a:solidFill>
                  <a:srgbClr val="FF0000"/>
                </a:solidFill>
                <a:latin typeface="Arial" pitchFamily="34" charset="0"/>
                <a:ea typeface="Times New Roman" pitchFamily="18" charset="0"/>
                <a:cs typeface="Arial" pitchFamily="34" charset="0"/>
              </a:rPr>
              <a:t>Ce</a:t>
            </a:r>
            <a:r>
              <a:rPr lang="en-US" dirty="0" smtClean="0">
                <a:solidFill>
                  <a:srgbClr val="FF0000"/>
                </a:solidFill>
                <a:latin typeface="Arial" pitchFamily="34" charset="0"/>
                <a:ea typeface="Times New Roman" pitchFamily="18" charset="0"/>
                <a:cs typeface="Arial" pitchFamily="34" charset="0"/>
              </a:rPr>
              <a:t>-YAG yttrium aluminum garnet) then bright white light </a:t>
            </a:r>
            <a:r>
              <a:rPr lang="en-US" dirty="0" smtClean="0">
                <a:latin typeface="Arial" pitchFamily="34" charset="0"/>
                <a:ea typeface="Times New Roman" pitchFamily="18" charset="0"/>
                <a:cs typeface="Arial" pitchFamily="34" charset="0"/>
              </a:rPr>
              <a:t>is produced which is now used  for  white lighting especially replacing regular incandescent and CFL light bulbs. </a:t>
            </a:r>
          </a:p>
          <a:p>
            <a:pPr lvl="0" algn="just" eaLnBrk="0" fontAlgn="base" hangingPunct="0">
              <a:spcBef>
                <a:spcPct val="0"/>
              </a:spcBef>
              <a:spcAft>
                <a:spcPct val="0"/>
              </a:spcAft>
              <a:buFontTx/>
              <a:buChar char="•"/>
            </a:pPr>
            <a:endParaRPr lang="en-US"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Char char="•"/>
            </a:pPr>
            <a:r>
              <a:rPr lang="en-US" dirty="0" smtClean="0">
                <a:latin typeface="Arial" pitchFamily="34" charset="0"/>
                <a:ea typeface="Times New Roman" pitchFamily="18" charset="0"/>
                <a:cs typeface="Arial" pitchFamily="34" charset="0"/>
              </a:rPr>
              <a:t> Being a wide </a:t>
            </a:r>
            <a:r>
              <a:rPr lang="en-US" dirty="0" err="1" smtClean="0">
                <a:latin typeface="Arial" pitchFamily="34" charset="0"/>
                <a:ea typeface="Times New Roman" pitchFamily="18" charset="0"/>
                <a:cs typeface="Arial" pitchFamily="34" charset="0"/>
              </a:rPr>
              <a:t>bandgap</a:t>
            </a:r>
            <a:r>
              <a:rPr lang="en-US" dirty="0" smtClean="0">
                <a:latin typeface="Arial" pitchFamily="34" charset="0"/>
                <a:ea typeface="Times New Roman" pitchFamily="18" charset="0"/>
                <a:cs typeface="Arial" pitchFamily="34" charset="0"/>
              </a:rPr>
              <a:t> semiconductor </a:t>
            </a:r>
            <a:r>
              <a:rPr lang="en-US" dirty="0" err="1" smtClean="0">
                <a:latin typeface="Arial" pitchFamily="34" charset="0"/>
                <a:ea typeface="Times New Roman" pitchFamily="18" charset="0"/>
                <a:cs typeface="Arial" pitchFamily="34" charset="0"/>
              </a:rPr>
              <a:t>GaN</a:t>
            </a:r>
            <a:r>
              <a:rPr lang="en-US" dirty="0" smtClean="0">
                <a:latin typeface="Arial" pitchFamily="34" charset="0"/>
                <a:ea typeface="Times New Roman" pitchFamily="18" charset="0"/>
                <a:cs typeface="Arial" pitchFamily="34" charset="0"/>
              </a:rPr>
              <a:t> transistors can operate at much higher temperatures and work at much higher voltages than gallium arsenide transistors. They make ideal power amplifiers at microwave frequencies.</a:t>
            </a:r>
          </a:p>
        </p:txBody>
      </p:sp>
      <p:sp>
        <p:nvSpPr>
          <p:cNvPr id="3" name="Rectangle 2"/>
          <p:cNvSpPr/>
          <p:nvPr/>
        </p:nvSpPr>
        <p:spPr>
          <a:xfrm>
            <a:off x="533400" y="5105400"/>
            <a:ext cx="8229600" cy="1477328"/>
          </a:xfrm>
          <a:prstGeom prst="rect">
            <a:avLst/>
          </a:prstGeom>
        </p:spPr>
        <p:txBody>
          <a:bodyPr wrap="square">
            <a:spAutoFit/>
          </a:bodyPr>
          <a:lstStyle/>
          <a:p>
            <a:r>
              <a:rPr lang="en-US" dirty="0" smtClean="0"/>
              <a:t>The band gap is called "direct" if the momentum of electrons and holes is the same in both the conduction band and the valence band; when the band gap is direct, an electron can directly emit a photon. In an "indirect" gap, a photon cannot be emitted because the electron must pass through an intermediate state and transfer momentum to the crystal lattice.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29" name="Object 1"/>
          <p:cNvGraphicFramePr>
            <a:graphicFrameLocks noChangeAspect="1"/>
          </p:cNvGraphicFramePr>
          <p:nvPr/>
        </p:nvGraphicFramePr>
        <p:xfrm>
          <a:off x="1828800" y="914400"/>
          <a:ext cx="5334000" cy="1288752"/>
        </p:xfrm>
        <a:graphic>
          <a:graphicData uri="http://schemas.openxmlformats.org/presentationml/2006/ole">
            <mc:AlternateContent xmlns:mc="http://schemas.openxmlformats.org/markup-compatibility/2006">
              <mc:Choice xmlns:v="urn:schemas-microsoft-com:vml" Requires="v">
                <p:oleObj spid="_x0000_s22652" name="CS ChemDraw Drawing" r:id="rId3" imgW="2881619" imgH="692919" progId="ChemDraw.Document.6.0">
                  <p:embed/>
                </p:oleObj>
              </mc:Choice>
              <mc:Fallback>
                <p:oleObj name="CS ChemDraw Drawing" r:id="rId3" imgW="2881619" imgH="692919"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914400"/>
                        <a:ext cx="5334000" cy="1288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1" name="Object 3"/>
          <p:cNvGraphicFramePr>
            <a:graphicFrameLocks noChangeAspect="1"/>
          </p:cNvGraphicFramePr>
          <p:nvPr/>
        </p:nvGraphicFramePr>
        <p:xfrm>
          <a:off x="2133600" y="2438400"/>
          <a:ext cx="4572000" cy="793488"/>
        </p:xfrm>
        <a:graphic>
          <a:graphicData uri="http://schemas.openxmlformats.org/presentationml/2006/ole">
            <mc:AlternateContent xmlns:mc="http://schemas.openxmlformats.org/markup-compatibility/2006">
              <mc:Choice xmlns:v="urn:schemas-microsoft-com:vml" Requires="v">
                <p:oleObj spid="_x0000_s22653" name="CS ChemDraw Drawing" r:id="rId5" imgW="2305565" imgH="401931" progId="ChemDraw.Document.6.0">
                  <p:embed/>
                </p:oleObj>
              </mc:Choice>
              <mc:Fallback>
                <p:oleObj name="CS ChemDraw Drawing" r:id="rId5" imgW="2305565" imgH="401931"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438400"/>
                        <a:ext cx="4572000" cy="793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6"/>
          <p:cNvGraphicFramePr>
            <a:graphicFrameLocks noChangeAspect="1"/>
          </p:cNvGraphicFramePr>
          <p:nvPr/>
        </p:nvGraphicFramePr>
        <p:xfrm>
          <a:off x="1754188" y="3509963"/>
          <a:ext cx="7253287" cy="2976562"/>
        </p:xfrm>
        <a:graphic>
          <a:graphicData uri="http://schemas.openxmlformats.org/presentationml/2006/ole">
            <mc:AlternateContent xmlns:mc="http://schemas.openxmlformats.org/markup-compatibility/2006">
              <mc:Choice xmlns:v="urn:schemas-microsoft-com:vml" Requires="v">
                <p:oleObj spid="_x0000_s22654" name="CS ChemDraw Drawing" r:id="rId7" imgW="3867443" imgH="1581541" progId="ChemDraw.Document.6.0">
                  <p:embed/>
                </p:oleObj>
              </mc:Choice>
              <mc:Fallback>
                <p:oleObj name="CS ChemDraw Drawing" r:id="rId7" imgW="3867443" imgH="1581541" progId="ChemDraw.Document.6.0">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4188" y="3509963"/>
                        <a:ext cx="7253287" cy="297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762000" y="228600"/>
            <a:ext cx="7924800" cy="369332"/>
          </a:xfrm>
          <a:prstGeom prst="rect">
            <a:avLst/>
          </a:prstGeom>
          <a:noFill/>
        </p:spPr>
        <p:txBody>
          <a:bodyPr wrap="square" rtlCol="0">
            <a:spAutoFit/>
          </a:bodyPr>
          <a:lstStyle/>
          <a:p>
            <a:pPr algn="ctr"/>
            <a:r>
              <a:rPr lang="en-US" b="1" dirty="0" smtClean="0"/>
              <a:t>Synthesis of Gallium and Indium </a:t>
            </a:r>
            <a:r>
              <a:rPr lang="en-US" b="1" dirty="0" err="1" smtClean="0"/>
              <a:t>organometallics</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5" name="Object 3"/>
          <p:cNvGraphicFramePr>
            <a:graphicFrameLocks noChangeAspect="1"/>
          </p:cNvGraphicFramePr>
          <p:nvPr/>
        </p:nvGraphicFramePr>
        <p:xfrm>
          <a:off x="1295400" y="4419600"/>
          <a:ext cx="6858000" cy="1522142"/>
        </p:xfrm>
        <a:graphic>
          <a:graphicData uri="http://schemas.openxmlformats.org/presentationml/2006/ole">
            <mc:AlternateContent xmlns:mc="http://schemas.openxmlformats.org/markup-compatibility/2006">
              <mc:Choice xmlns:v="urn:schemas-microsoft-com:vml" Requires="v">
                <p:oleObj spid="_x0000_s23674" name="CS ChemDraw Drawing" r:id="rId3" imgW="3904155" imgH="868106" progId="ChemDraw.Document.6.0">
                  <p:embed/>
                </p:oleObj>
              </mc:Choice>
              <mc:Fallback>
                <p:oleObj name="CS ChemDraw Drawing" r:id="rId3" imgW="3904155" imgH="868106" progId="ChemDraw.Document.6.0">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419600"/>
                        <a:ext cx="6858000" cy="15221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4"/>
          <p:cNvGraphicFramePr>
            <a:graphicFrameLocks noChangeAspect="1"/>
          </p:cNvGraphicFramePr>
          <p:nvPr/>
        </p:nvGraphicFramePr>
        <p:xfrm>
          <a:off x="1600200" y="381000"/>
          <a:ext cx="6345534" cy="1371600"/>
        </p:xfrm>
        <a:graphic>
          <a:graphicData uri="http://schemas.openxmlformats.org/presentationml/2006/ole">
            <mc:AlternateContent xmlns:mc="http://schemas.openxmlformats.org/markup-compatibility/2006">
              <mc:Choice xmlns:v="urn:schemas-microsoft-com:vml" Requires="v">
                <p:oleObj spid="_x0000_s23675" name="CS ChemDraw Drawing" r:id="rId5" imgW="4006192" imgH="866757" progId="ChemDraw.Document.6.0">
                  <p:embed/>
                </p:oleObj>
              </mc:Choice>
              <mc:Fallback>
                <p:oleObj name="CS ChemDraw Drawing" r:id="rId5" imgW="4006192" imgH="866757" progId="ChemDraw.Document.6.0">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81000"/>
                        <a:ext cx="6345534"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09459391"/>
              </p:ext>
            </p:extLst>
          </p:nvPr>
        </p:nvGraphicFramePr>
        <p:xfrm>
          <a:off x="1696058" y="2362200"/>
          <a:ext cx="6218300" cy="1165225"/>
        </p:xfrm>
        <a:graphic>
          <a:graphicData uri="http://schemas.openxmlformats.org/presentationml/2006/ole">
            <mc:AlternateContent xmlns:mc="http://schemas.openxmlformats.org/markup-compatibility/2006">
              <mc:Choice xmlns:v="urn:schemas-microsoft-com:vml" Requires="v">
                <p:oleObj spid="_x0000_s23676" name="CS ChemDraw Drawing" r:id="rId7" imgW="3498919" imgH="655086" progId="ChemDraw.Document.6.0">
                  <p:embed/>
                </p:oleObj>
              </mc:Choice>
              <mc:Fallback>
                <p:oleObj name="CS ChemDraw Drawing" r:id="rId7" imgW="3498919" imgH="655086" progId="ChemDraw.Document.6.0">
                  <p:embed/>
                  <p:pic>
                    <p:nvPicPr>
                      <p:cNvPr id="0" name=""/>
                      <p:cNvPicPr/>
                      <p:nvPr/>
                    </p:nvPicPr>
                    <p:blipFill>
                      <a:blip r:embed="rId8"/>
                      <a:stretch>
                        <a:fillRect/>
                      </a:stretch>
                    </p:blipFill>
                    <p:spPr>
                      <a:xfrm>
                        <a:off x="1696058" y="2362200"/>
                        <a:ext cx="6218300" cy="11652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03517"/>
            <a:ext cx="7315200" cy="400110"/>
          </a:xfrm>
          <a:prstGeom prst="rect">
            <a:avLst/>
          </a:prstGeom>
          <a:noFill/>
        </p:spPr>
        <p:txBody>
          <a:bodyPr wrap="square" rtlCol="0">
            <a:spAutoFit/>
          </a:bodyPr>
          <a:lstStyle/>
          <a:p>
            <a:r>
              <a:rPr lang="en-IN" sz="2000" dirty="0" smtClean="0">
                <a:latin typeface="Arial" panose="020B0604020202020204" pitchFamily="34" charset="0"/>
                <a:cs typeface="Arial" panose="020B0604020202020204" pitchFamily="34" charset="0"/>
              </a:rPr>
              <a:t>Structures of Aluminium, Gallium and Indium chlorides</a:t>
            </a:r>
            <a:endParaRPr lang="en-IN" sz="2000" dirty="0">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838200" y="3124199"/>
            <a:ext cx="112115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3872843346"/>
              </p:ext>
            </p:extLst>
          </p:nvPr>
        </p:nvGraphicFramePr>
        <p:xfrm>
          <a:off x="1371600" y="3932746"/>
          <a:ext cx="6605588" cy="2678644"/>
        </p:xfrm>
        <a:graphic>
          <a:graphicData uri="http://schemas.openxmlformats.org/presentationml/2006/ole">
            <mc:AlternateContent xmlns:mc="http://schemas.openxmlformats.org/markup-compatibility/2006">
              <mc:Choice xmlns:v="urn:schemas-microsoft-com:vml" Requires="v">
                <p:oleObj spid="_x0000_s56395" name="CS ChemDraw Drawing" r:id="rId3" imgW="4840040" imgH="1962417" progId="ChemDraw.Document.6.0">
                  <p:embed/>
                </p:oleObj>
              </mc:Choice>
              <mc:Fallback>
                <p:oleObj name="CS ChemDraw Drawing" r:id="rId3" imgW="4840040" imgH="1962417"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932746"/>
                        <a:ext cx="6605588" cy="2678644"/>
                      </a:xfrm>
                      <a:prstGeom prst="rect">
                        <a:avLst/>
                      </a:prstGeom>
                      <a:noFill/>
                    </p:spPr>
                  </p:pic>
                </p:oleObj>
              </mc:Fallback>
            </mc:AlternateContent>
          </a:graphicData>
        </a:graphic>
      </p:graphicFrame>
      <p:sp>
        <p:nvSpPr>
          <p:cNvPr id="5" name="Rectangle 4"/>
          <p:cNvSpPr>
            <a:spLocks noChangeArrowheads="1"/>
          </p:cNvSpPr>
          <p:nvPr/>
        </p:nvSpPr>
        <p:spPr bwMode="auto">
          <a:xfrm>
            <a:off x="1090611" y="976330"/>
            <a:ext cx="108330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6" name="Object 5"/>
          <p:cNvGraphicFramePr>
            <a:graphicFrameLocks noChangeAspect="1"/>
          </p:cNvGraphicFramePr>
          <p:nvPr>
            <p:extLst>
              <p:ext uri="{D42A27DB-BD31-4B8C-83A1-F6EECF244321}">
                <p14:modId xmlns:p14="http://schemas.microsoft.com/office/powerpoint/2010/main" val="2832595937"/>
              </p:ext>
            </p:extLst>
          </p:nvPr>
        </p:nvGraphicFramePr>
        <p:xfrm>
          <a:off x="393485" y="947755"/>
          <a:ext cx="8017090" cy="2757470"/>
        </p:xfrm>
        <a:graphic>
          <a:graphicData uri="http://schemas.openxmlformats.org/presentationml/2006/ole">
            <mc:AlternateContent xmlns:mc="http://schemas.openxmlformats.org/markup-compatibility/2006">
              <mc:Choice xmlns:v="urn:schemas-microsoft-com:vml" Requires="v">
                <p:oleObj spid="_x0000_s56396" name="CS ChemDraw Drawing" r:id="rId5" imgW="6209990" imgH="2139224" progId="ChemDraw.Document.6.0">
                  <p:embed/>
                </p:oleObj>
              </mc:Choice>
              <mc:Fallback>
                <p:oleObj name="CS ChemDraw Drawing" r:id="rId5" imgW="6209990" imgH="2139224"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485" y="947755"/>
                        <a:ext cx="8017090" cy="2757470"/>
                      </a:xfrm>
                      <a:prstGeom prst="rect">
                        <a:avLst/>
                      </a:prstGeom>
                      <a:noFill/>
                    </p:spPr>
                  </p:pic>
                </p:oleObj>
              </mc:Fallback>
            </mc:AlternateContent>
          </a:graphicData>
        </a:graphic>
      </p:graphicFrame>
    </p:spTree>
    <p:extLst>
      <p:ext uri="{BB962C8B-B14F-4D97-AF65-F5344CB8AC3E}">
        <p14:creationId xmlns:p14="http://schemas.microsoft.com/office/powerpoint/2010/main" val="1747209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Image result for LED bulb narendra mo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Image result for LED bulb narendra mo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Image result for LED bulb narendra mo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8" name="AutoShape 8" descr="Image result for LED bulb narendra mo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0" name="AutoShape 10" descr="Image result for LED bulb narendra mo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2" name="AutoShape 12" descr="Image result for LED bulb narendra mo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0" name="Picture 2" descr="Image result for led tube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830154"/>
            <a:ext cx="3311524" cy="2280526"/>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Image result for ujala led tube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001" y="1032557"/>
            <a:ext cx="5032375" cy="2087485"/>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Image result for ujala led scheme"/>
          <p:cNvPicPr>
            <a:picLocks noChangeAspect="1" noChangeArrowheads="1"/>
          </p:cNvPicPr>
          <p:nvPr/>
        </p:nvPicPr>
        <p:blipFill rotWithShape="1">
          <a:blip r:embed="rId4">
            <a:extLst>
              <a:ext uri="{28A0092B-C50C-407E-A947-70E740481C1C}">
                <a14:useLocalDpi xmlns:a14="http://schemas.microsoft.com/office/drawing/2010/main" val="0"/>
              </a:ext>
            </a:extLst>
          </a:blip>
          <a:srcRect r="5955"/>
          <a:stretch/>
        </p:blipFill>
        <p:spPr bwMode="auto">
          <a:xfrm>
            <a:off x="3467099" y="3429000"/>
            <a:ext cx="5461277" cy="3266500"/>
          </a:xfrm>
          <a:prstGeom prst="rect">
            <a:avLst/>
          </a:prstGeom>
          <a:noFill/>
          <a:extLst>
            <a:ext uri="{909E8E84-426E-40DD-AFC4-6F175D3DCCD1}">
              <a14:hiddenFill xmlns:a14="http://schemas.microsoft.com/office/drawing/2010/main">
                <a:solidFill>
                  <a:srgbClr val="FFFFFF"/>
                </a:solidFill>
              </a14:hiddenFill>
            </a:ext>
          </a:extLst>
        </p:spPr>
      </p:pic>
      <p:pic>
        <p:nvPicPr>
          <p:cNvPr id="58376" name="Picture 8" descr="Image result for ujala led scheme"/>
          <p:cNvPicPr>
            <a:picLocks noChangeAspect="1" noChangeArrowheads="1"/>
          </p:cNvPicPr>
          <p:nvPr/>
        </p:nvPicPr>
        <p:blipFill rotWithShape="1">
          <a:blip r:embed="rId5">
            <a:extLst>
              <a:ext uri="{28A0092B-C50C-407E-A947-70E740481C1C}">
                <a14:useLocalDpi xmlns:a14="http://schemas.microsoft.com/office/drawing/2010/main" val="0"/>
              </a:ext>
            </a:extLst>
          </a:blip>
          <a:srcRect r="33234"/>
          <a:stretch/>
        </p:blipFill>
        <p:spPr bwMode="auto">
          <a:xfrm>
            <a:off x="184150" y="561492"/>
            <a:ext cx="3344228"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275" y="102260"/>
            <a:ext cx="7543800" cy="707886"/>
          </a:xfrm>
          <a:prstGeom prst="rect">
            <a:avLst/>
          </a:prstGeom>
          <a:noFill/>
        </p:spPr>
        <p:txBody>
          <a:bodyPr wrap="square" rtlCol="0">
            <a:spAutoFit/>
          </a:bodyPr>
          <a:lstStyle/>
          <a:p>
            <a:pPr algn="ctr"/>
            <a:r>
              <a:rPr lang="en-IN" sz="2000" b="1" dirty="0">
                <a:latin typeface="Arial" panose="020B0604020202020204" pitchFamily="34" charset="0"/>
                <a:cs typeface="Arial" panose="020B0604020202020204" pitchFamily="34" charset="0"/>
              </a:rPr>
              <a:t>M</a:t>
            </a:r>
            <a:r>
              <a:rPr lang="en-IN" sz="2000" b="1" dirty="0" smtClean="0">
                <a:latin typeface="Arial" panose="020B0604020202020204" pitchFamily="34" charset="0"/>
                <a:cs typeface="Arial" panose="020B0604020202020204" pitchFamily="34" charset="0"/>
              </a:rPr>
              <a:t>ethods for making thin films of </a:t>
            </a:r>
            <a:r>
              <a:rPr lang="en-IN" sz="2000" b="1" dirty="0" err="1" smtClean="0">
                <a:latin typeface="Arial" panose="020B0604020202020204" pitchFamily="34" charset="0"/>
                <a:cs typeface="Arial" panose="020B0604020202020204" pitchFamily="34" charset="0"/>
              </a:rPr>
              <a:t>GaAs</a:t>
            </a:r>
            <a:r>
              <a:rPr lang="en-IN" sz="2000" b="1" dirty="0" smtClean="0">
                <a:latin typeface="Arial" panose="020B0604020202020204" pitchFamily="34" charset="0"/>
                <a:cs typeface="Arial" panose="020B0604020202020204" pitchFamily="34" charset="0"/>
              </a:rPr>
              <a:t> and </a:t>
            </a:r>
            <a:r>
              <a:rPr lang="en-IN" sz="2000" b="1" dirty="0" err="1" smtClean="0">
                <a:latin typeface="Arial" panose="020B0604020202020204" pitchFamily="34" charset="0"/>
                <a:cs typeface="Arial" panose="020B0604020202020204" pitchFamily="34" charset="0"/>
              </a:rPr>
              <a:t>GaN</a:t>
            </a:r>
            <a:r>
              <a:rPr lang="en-IN" sz="2000" b="1" dirty="0">
                <a:latin typeface="Arial" panose="020B0604020202020204" pitchFamily="34" charset="0"/>
                <a:cs typeface="Arial" panose="020B0604020202020204" pitchFamily="34" charset="0"/>
              </a:rPr>
              <a:t>:</a:t>
            </a:r>
            <a:r>
              <a:rPr lang="en-IN" sz="2000" b="1" dirty="0" smtClean="0">
                <a:latin typeface="Arial" panose="020B0604020202020204" pitchFamily="34" charset="0"/>
                <a:cs typeface="Arial" panose="020B0604020202020204" pitchFamily="34" charset="0"/>
              </a:rPr>
              <a:t> </a:t>
            </a:r>
          </a:p>
          <a:p>
            <a:pPr algn="ctr"/>
            <a:r>
              <a:rPr lang="en-IN" sz="2000" b="1" dirty="0">
                <a:latin typeface="Arial" panose="020B0604020202020204" pitchFamily="34" charset="0"/>
                <a:cs typeface="Arial" panose="020B0604020202020204" pitchFamily="34" charset="0"/>
              </a:rPr>
              <a:t>E</a:t>
            </a:r>
            <a:r>
              <a:rPr lang="en-IN" sz="2000" b="1" dirty="0" smtClean="0">
                <a:latin typeface="Arial" panose="020B0604020202020204" pitchFamily="34" charset="0"/>
                <a:cs typeface="Arial" panose="020B0604020202020204" pitchFamily="34" charset="0"/>
              </a:rPr>
              <a:t>pitaxial growth techniques </a:t>
            </a:r>
            <a:endParaRPr lang="en-IN" sz="2000" b="1" dirty="0">
              <a:latin typeface="Arial" panose="020B0604020202020204" pitchFamily="34" charset="0"/>
              <a:cs typeface="Arial" panose="020B0604020202020204" pitchFamily="34" charset="0"/>
            </a:endParaRPr>
          </a:p>
        </p:txBody>
      </p:sp>
      <p:sp>
        <p:nvSpPr>
          <p:cNvPr id="3" name="Rectangle 2"/>
          <p:cNvSpPr/>
          <p:nvPr/>
        </p:nvSpPr>
        <p:spPr>
          <a:xfrm>
            <a:off x="685800" y="990600"/>
            <a:ext cx="7772400" cy="1200329"/>
          </a:xfrm>
          <a:prstGeom prst="rect">
            <a:avLst/>
          </a:prstGeom>
        </p:spPr>
        <p:txBody>
          <a:bodyPr wrap="square">
            <a:spAutoFit/>
          </a:bodyPr>
          <a:lstStyle/>
          <a:p>
            <a:r>
              <a:rPr lang="en-IN" dirty="0">
                <a:latin typeface="Arial" panose="020B0604020202020204" pitchFamily="34" charset="0"/>
                <a:cs typeface="Arial" panose="020B0604020202020204" pitchFamily="34" charset="0"/>
              </a:rPr>
              <a:t>The main methods used are </a:t>
            </a:r>
            <a:endParaRPr lang="en-IN" dirty="0" smtClean="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M</a:t>
            </a:r>
            <a:r>
              <a:rPr lang="en-IN" dirty="0" smtClean="0">
                <a:latin typeface="Arial" panose="020B0604020202020204" pitchFamily="34" charset="0"/>
                <a:cs typeface="Arial" panose="020B0604020202020204" pitchFamily="34" charset="0"/>
              </a:rPr>
              <a:t>etal </a:t>
            </a:r>
            <a:r>
              <a:rPr lang="en-IN" dirty="0">
                <a:latin typeface="Arial" panose="020B0604020202020204" pitchFamily="34" charset="0"/>
                <a:cs typeface="Arial" panose="020B0604020202020204" pitchFamily="34" charset="0"/>
              </a:rPr>
              <a:t>organic chemical </a:t>
            </a:r>
            <a:r>
              <a:rPr lang="en-IN" dirty="0" smtClean="0">
                <a:latin typeface="Arial" panose="020B0604020202020204" pitchFamily="34" charset="0"/>
                <a:cs typeface="Arial" panose="020B0604020202020204" pitchFamily="34" charset="0"/>
              </a:rPr>
              <a:t>vapour </a:t>
            </a:r>
            <a:r>
              <a:rPr lang="en-IN" dirty="0">
                <a:latin typeface="Arial" panose="020B0604020202020204" pitchFamily="34" charset="0"/>
                <a:cs typeface="Arial" panose="020B0604020202020204" pitchFamily="34" charset="0"/>
              </a:rPr>
              <a:t>deposition (MOCVD), </a:t>
            </a:r>
            <a:endParaRPr lang="en-IN" dirty="0" smtClean="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H</a:t>
            </a:r>
            <a:r>
              <a:rPr lang="en-IN" dirty="0" smtClean="0">
                <a:latin typeface="Arial" panose="020B0604020202020204" pitchFamily="34" charset="0"/>
                <a:cs typeface="Arial" panose="020B0604020202020204" pitchFamily="34" charset="0"/>
              </a:rPr>
              <a:t>ydride vapour </a:t>
            </a:r>
            <a:r>
              <a:rPr lang="en-IN" dirty="0">
                <a:latin typeface="Arial" panose="020B0604020202020204" pitchFamily="34" charset="0"/>
                <a:cs typeface="Arial" panose="020B0604020202020204" pitchFamily="34" charset="0"/>
              </a:rPr>
              <a:t>phase </a:t>
            </a:r>
            <a:r>
              <a:rPr lang="en-IN" dirty="0" err="1">
                <a:latin typeface="Arial" panose="020B0604020202020204" pitchFamily="34" charset="0"/>
                <a:cs typeface="Arial" panose="020B0604020202020204" pitchFamily="34" charset="0"/>
              </a:rPr>
              <a:t>epitaxy</a:t>
            </a:r>
            <a:r>
              <a:rPr lang="en-IN" dirty="0">
                <a:latin typeface="Arial" panose="020B0604020202020204" pitchFamily="34" charset="0"/>
                <a:cs typeface="Arial" panose="020B0604020202020204" pitchFamily="34" charset="0"/>
              </a:rPr>
              <a:t> (HVPE) and </a:t>
            </a:r>
            <a:endParaRPr lang="en-IN" dirty="0" smtClean="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M</a:t>
            </a:r>
            <a:r>
              <a:rPr lang="en-IN" dirty="0" smtClean="0">
                <a:latin typeface="Arial" panose="020B0604020202020204" pitchFamily="34" charset="0"/>
                <a:cs typeface="Arial" panose="020B0604020202020204" pitchFamily="34" charset="0"/>
              </a:rPr>
              <a:t>olecular </a:t>
            </a:r>
            <a:r>
              <a:rPr lang="en-IN" dirty="0">
                <a:latin typeface="Arial" panose="020B0604020202020204" pitchFamily="34" charset="0"/>
                <a:cs typeface="Arial" panose="020B0604020202020204" pitchFamily="34" charset="0"/>
              </a:rPr>
              <a:t>beam </a:t>
            </a:r>
            <a:r>
              <a:rPr lang="en-IN" dirty="0" err="1">
                <a:latin typeface="Arial" panose="020B0604020202020204" pitchFamily="34" charset="0"/>
                <a:cs typeface="Arial" panose="020B0604020202020204" pitchFamily="34" charset="0"/>
              </a:rPr>
              <a:t>epitaxy</a:t>
            </a:r>
            <a:r>
              <a:rPr lang="en-IN" dirty="0">
                <a:latin typeface="Arial" panose="020B0604020202020204" pitchFamily="34" charset="0"/>
                <a:cs typeface="Arial" panose="020B0604020202020204" pitchFamily="34" charset="0"/>
              </a:rPr>
              <a:t> (MBE). </a:t>
            </a:r>
          </a:p>
        </p:txBody>
      </p:sp>
      <p:sp>
        <p:nvSpPr>
          <p:cNvPr id="4" name="Rectangle 3"/>
          <p:cNvSpPr/>
          <p:nvPr/>
        </p:nvSpPr>
        <p:spPr>
          <a:xfrm>
            <a:off x="381000" y="2551837"/>
            <a:ext cx="8458200" cy="1477328"/>
          </a:xfrm>
          <a:prstGeom prst="rect">
            <a:avLst/>
          </a:prstGeom>
        </p:spPr>
        <p:txBody>
          <a:bodyPr wrap="square">
            <a:spAutoFit/>
          </a:bodyPr>
          <a:lstStyle/>
          <a:p>
            <a:r>
              <a:rPr lang="en-IN" dirty="0">
                <a:solidFill>
                  <a:srgbClr val="FF0000"/>
                </a:solidFill>
              </a:rPr>
              <a:t>MOCVD uses volatile </a:t>
            </a:r>
            <a:r>
              <a:rPr lang="en-IN" dirty="0" err="1">
                <a:solidFill>
                  <a:srgbClr val="FF0000"/>
                </a:solidFill>
              </a:rPr>
              <a:t>organogallium</a:t>
            </a:r>
            <a:r>
              <a:rPr lang="en-IN" dirty="0">
                <a:solidFill>
                  <a:srgbClr val="FF0000"/>
                </a:solidFill>
              </a:rPr>
              <a:t> compounds such as </a:t>
            </a:r>
            <a:r>
              <a:rPr lang="en-IN" dirty="0" err="1">
                <a:solidFill>
                  <a:srgbClr val="FF0000"/>
                </a:solidFill>
              </a:rPr>
              <a:t>trimethyl</a:t>
            </a:r>
            <a:r>
              <a:rPr lang="en-IN" dirty="0">
                <a:solidFill>
                  <a:srgbClr val="FF0000"/>
                </a:solidFill>
              </a:rPr>
              <a:t> gallium and </a:t>
            </a:r>
            <a:r>
              <a:rPr lang="en-IN" dirty="0" err="1">
                <a:solidFill>
                  <a:srgbClr val="FF0000"/>
                </a:solidFill>
              </a:rPr>
              <a:t>triethyl</a:t>
            </a:r>
            <a:r>
              <a:rPr lang="en-IN" dirty="0">
                <a:solidFill>
                  <a:srgbClr val="FF0000"/>
                </a:solidFill>
              </a:rPr>
              <a:t> gallium to transport gallium atoms to the substrate to be deposited and react with nitrogen sources such as NH</a:t>
            </a:r>
            <a:r>
              <a:rPr lang="en-IN" baseline="-25000" dirty="0">
                <a:solidFill>
                  <a:srgbClr val="FF0000"/>
                </a:solidFill>
              </a:rPr>
              <a:t>3</a:t>
            </a:r>
            <a:r>
              <a:rPr lang="en-IN" dirty="0">
                <a:solidFill>
                  <a:srgbClr val="FF0000"/>
                </a:solidFill>
              </a:rPr>
              <a:t> at a convenient deposition temperature. MOCVD method provides very high quality film, is of intermediate cost and has high growth rate and throughput rate</a:t>
            </a:r>
          </a:p>
        </p:txBody>
      </p:sp>
      <p:sp>
        <p:nvSpPr>
          <p:cNvPr id="5" name="Rectangle 4"/>
          <p:cNvSpPr/>
          <p:nvPr/>
        </p:nvSpPr>
        <p:spPr>
          <a:xfrm>
            <a:off x="381000" y="4000680"/>
            <a:ext cx="8610600" cy="1477328"/>
          </a:xfrm>
          <a:prstGeom prst="rect">
            <a:avLst/>
          </a:prstGeom>
        </p:spPr>
        <p:txBody>
          <a:bodyPr wrap="square">
            <a:spAutoFit/>
          </a:bodyPr>
          <a:lstStyle/>
          <a:p>
            <a:r>
              <a:rPr lang="en-IN" dirty="0">
                <a:solidFill>
                  <a:srgbClr val="0070C0"/>
                </a:solidFill>
              </a:rPr>
              <a:t>In the HVPE method, the reactor consists of two zones namely the source zone and the growth zone. In the source zone, metallic gallium is reacted with </a:t>
            </a:r>
            <a:r>
              <a:rPr lang="en-IN" dirty="0" err="1">
                <a:solidFill>
                  <a:srgbClr val="0070C0"/>
                </a:solidFill>
              </a:rPr>
              <a:t>HCl</a:t>
            </a:r>
            <a:r>
              <a:rPr lang="en-IN" dirty="0">
                <a:solidFill>
                  <a:srgbClr val="0070C0"/>
                </a:solidFill>
              </a:rPr>
              <a:t> at 860 </a:t>
            </a:r>
            <a:r>
              <a:rPr lang="en-IN" dirty="0" smtClean="0">
                <a:solidFill>
                  <a:srgbClr val="0070C0"/>
                </a:solidFill>
              </a:rPr>
              <a:t>°C </a:t>
            </a:r>
            <a:r>
              <a:rPr lang="en-IN" dirty="0">
                <a:solidFill>
                  <a:srgbClr val="0070C0"/>
                </a:solidFill>
              </a:rPr>
              <a:t>to make </a:t>
            </a:r>
            <a:r>
              <a:rPr lang="en-IN" dirty="0" err="1">
                <a:solidFill>
                  <a:srgbClr val="0070C0"/>
                </a:solidFill>
              </a:rPr>
              <a:t>GaCl</a:t>
            </a:r>
            <a:r>
              <a:rPr lang="en-IN" dirty="0">
                <a:solidFill>
                  <a:srgbClr val="0070C0"/>
                </a:solidFill>
              </a:rPr>
              <a:t>. The gallium  </a:t>
            </a:r>
            <a:r>
              <a:rPr lang="en-IN" dirty="0" err="1">
                <a:solidFill>
                  <a:srgbClr val="0070C0"/>
                </a:solidFill>
              </a:rPr>
              <a:t>monochloride</a:t>
            </a:r>
            <a:r>
              <a:rPr lang="en-IN" dirty="0">
                <a:solidFill>
                  <a:srgbClr val="0070C0"/>
                </a:solidFill>
              </a:rPr>
              <a:t> formed is injected into the growth zone using a carrier gas such as hydrogen or ammonia where the substrate to be coated is kept at around 1000 </a:t>
            </a:r>
            <a:r>
              <a:rPr lang="en-IN" dirty="0" smtClean="0">
                <a:solidFill>
                  <a:srgbClr val="0070C0"/>
                </a:solidFill>
              </a:rPr>
              <a:t>°C </a:t>
            </a:r>
            <a:r>
              <a:rPr lang="en-IN" dirty="0">
                <a:solidFill>
                  <a:srgbClr val="0070C0"/>
                </a:solidFill>
              </a:rPr>
              <a:t>and allowed to react with ammonia resulting in the coating of </a:t>
            </a:r>
            <a:r>
              <a:rPr lang="en-IN" dirty="0" err="1">
                <a:solidFill>
                  <a:srgbClr val="0070C0"/>
                </a:solidFill>
              </a:rPr>
              <a:t>GaN</a:t>
            </a:r>
            <a:r>
              <a:rPr lang="en-IN" dirty="0">
                <a:solidFill>
                  <a:srgbClr val="0070C0"/>
                </a:solidFill>
              </a:rPr>
              <a:t>.</a:t>
            </a:r>
          </a:p>
        </p:txBody>
      </p:sp>
      <p:sp>
        <p:nvSpPr>
          <p:cNvPr id="6" name="Rectangle 5"/>
          <p:cNvSpPr/>
          <p:nvPr/>
        </p:nvSpPr>
        <p:spPr>
          <a:xfrm>
            <a:off x="381000" y="5478008"/>
            <a:ext cx="8458200" cy="1200329"/>
          </a:xfrm>
          <a:prstGeom prst="rect">
            <a:avLst/>
          </a:prstGeom>
        </p:spPr>
        <p:txBody>
          <a:bodyPr wrap="square">
            <a:spAutoFit/>
          </a:bodyPr>
          <a:lstStyle/>
          <a:p>
            <a:r>
              <a:rPr lang="en-IN" dirty="0">
                <a:solidFill>
                  <a:srgbClr val="00B050"/>
                </a:solidFill>
              </a:rPr>
              <a:t>In the MBE method, elements such as gallium and arsenic, in ultra-pure form, are heated in separate outpouring cells or electron beam evaporators until they start to slowly sublime. The gaseous elements then condense on the wafer, where they react with each other forming the desired semiconductor. </a:t>
            </a:r>
          </a:p>
        </p:txBody>
      </p:sp>
    </p:spTree>
    <p:extLst>
      <p:ext uri="{BB962C8B-B14F-4D97-AF65-F5344CB8AC3E}">
        <p14:creationId xmlns:p14="http://schemas.microsoft.com/office/powerpoint/2010/main" val="3267520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mage result for metal organic chemical vapor deposition"/>
          <p:cNvPicPr>
            <a:picLocks noChangeAspect="1" noChangeArrowheads="1"/>
          </p:cNvPicPr>
          <p:nvPr/>
        </p:nvPicPr>
        <p:blipFill>
          <a:blip r:embed="rId2"/>
          <a:srcRect b="30631"/>
          <a:stretch>
            <a:fillRect/>
          </a:stretch>
        </p:blipFill>
        <p:spPr bwMode="auto">
          <a:xfrm>
            <a:off x="0" y="228600"/>
            <a:ext cx="7315518" cy="3810000"/>
          </a:xfrm>
          <a:prstGeom prst="rect">
            <a:avLst/>
          </a:prstGeom>
          <a:noFill/>
        </p:spPr>
      </p:pic>
      <p:pic>
        <p:nvPicPr>
          <p:cNvPr id="3" name="Picture 2" descr="Image result for mocvd process"/>
          <p:cNvPicPr>
            <a:picLocks noChangeAspect="1" noChangeArrowheads="1"/>
          </p:cNvPicPr>
          <p:nvPr/>
        </p:nvPicPr>
        <p:blipFill>
          <a:blip r:embed="rId3"/>
          <a:srcRect/>
          <a:stretch>
            <a:fillRect/>
          </a:stretch>
        </p:blipFill>
        <p:spPr bwMode="auto">
          <a:xfrm>
            <a:off x="3124200" y="4114800"/>
            <a:ext cx="3657600" cy="26791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GaN MOCVD equipment"/>
          <p:cNvPicPr>
            <a:picLocks noChangeAspect="1" noChangeArrowheads="1"/>
          </p:cNvPicPr>
          <p:nvPr/>
        </p:nvPicPr>
        <p:blipFill>
          <a:blip r:embed="rId2"/>
          <a:srcRect t="4720" b="7965"/>
          <a:stretch>
            <a:fillRect/>
          </a:stretch>
        </p:blipFill>
        <p:spPr bwMode="auto">
          <a:xfrm>
            <a:off x="0" y="381000"/>
            <a:ext cx="9076039" cy="5943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 result for metal organic chemical vapor deposition  LED"/>
          <p:cNvPicPr>
            <a:picLocks noChangeAspect="1" noChangeArrowheads="1"/>
          </p:cNvPicPr>
          <p:nvPr/>
        </p:nvPicPr>
        <p:blipFill>
          <a:blip r:embed="rId2"/>
          <a:srcRect/>
          <a:stretch>
            <a:fillRect/>
          </a:stretch>
        </p:blipFill>
        <p:spPr bwMode="auto">
          <a:xfrm>
            <a:off x="381000" y="533400"/>
            <a:ext cx="6477000" cy="2397870"/>
          </a:xfrm>
          <a:prstGeom prst="rect">
            <a:avLst/>
          </a:prstGeom>
          <a:noFill/>
        </p:spPr>
      </p:pic>
      <p:pic>
        <p:nvPicPr>
          <p:cNvPr id="53252" name="Picture 4" descr="Image result for veeco mocvd"/>
          <p:cNvPicPr>
            <a:picLocks noChangeAspect="1" noChangeArrowheads="1"/>
          </p:cNvPicPr>
          <p:nvPr/>
        </p:nvPicPr>
        <p:blipFill>
          <a:blip r:embed="rId3"/>
          <a:srcRect/>
          <a:stretch>
            <a:fillRect/>
          </a:stretch>
        </p:blipFill>
        <p:spPr bwMode="auto">
          <a:xfrm>
            <a:off x="5029200" y="457200"/>
            <a:ext cx="3838575" cy="2667000"/>
          </a:xfrm>
          <a:prstGeom prst="rect">
            <a:avLst/>
          </a:prstGeom>
          <a:noFill/>
        </p:spPr>
      </p:pic>
      <p:graphicFrame>
        <p:nvGraphicFramePr>
          <p:cNvPr id="4" name="Table 3"/>
          <p:cNvGraphicFramePr>
            <a:graphicFrameLocks noGrp="1"/>
          </p:cNvGraphicFramePr>
          <p:nvPr/>
        </p:nvGraphicFramePr>
        <p:xfrm>
          <a:off x="762000" y="3657600"/>
          <a:ext cx="7309557" cy="2682240"/>
        </p:xfrm>
        <a:graphic>
          <a:graphicData uri="http://schemas.openxmlformats.org/drawingml/2006/table">
            <a:tbl>
              <a:tblPr/>
              <a:tblGrid>
                <a:gridCol w="949569"/>
                <a:gridCol w="803031"/>
                <a:gridCol w="990600"/>
                <a:gridCol w="925688"/>
                <a:gridCol w="931334"/>
                <a:gridCol w="931334"/>
                <a:gridCol w="762001"/>
                <a:gridCol w="1016000"/>
              </a:tblGrid>
              <a:tr h="790433">
                <a:tc>
                  <a:txBody>
                    <a:bodyPr/>
                    <a:lstStyle/>
                    <a:p>
                      <a:pPr marL="0" marR="0" algn="just">
                        <a:spcBef>
                          <a:spcPts val="0"/>
                        </a:spcBef>
                        <a:spcAft>
                          <a:spcPts val="0"/>
                        </a:spcAft>
                      </a:pPr>
                      <a:r>
                        <a:rPr lang="en-US" sz="1600" b="1" dirty="0">
                          <a:latin typeface="Times New Roman"/>
                          <a:ea typeface="Times New Roman"/>
                          <a:cs typeface="Times New Roman"/>
                        </a:rPr>
                        <a:t>Material</a:t>
                      </a:r>
                      <a:endParaRPr lang="en-US" sz="1600" dirty="0">
                        <a:latin typeface="Times New Roman"/>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a:latin typeface="Times New Roman"/>
                          <a:ea typeface="Times New Roman"/>
                          <a:cs typeface="Times New Roman"/>
                        </a:rPr>
                        <a:t>Density</a:t>
                      </a:r>
                      <a:endParaRPr lang="en-US" sz="1600" dirty="0">
                        <a:latin typeface="Times New Roman"/>
                        <a:ea typeface="Times New Roman"/>
                        <a:cs typeface="Times New Roman"/>
                      </a:endParaRPr>
                    </a:p>
                    <a:p>
                      <a:pPr marL="0" marR="0" algn="just">
                        <a:spcBef>
                          <a:spcPts val="0"/>
                        </a:spcBef>
                        <a:spcAft>
                          <a:spcPts val="0"/>
                        </a:spcAft>
                      </a:pPr>
                      <a:r>
                        <a:rPr lang="en-US" sz="1600" b="1" dirty="0">
                          <a:latin typeface="Times New Roman"/>
                          <a:ea typeface="Times New Roman"/>
                          <a:cs typeface="Times New Roman"/>
                        </a:rPr>
                        <a:t>g/cc</a:t>
                      </a:r>
                      <a:endParaRPr lang="en-US" sz="1600" dirty="0">
                        <a:latin typeface="Times New Roman"/>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dirty="0" err="1">
                          <a:latin typeface="Times New Roman"/>
                          <a:ea typeface="Times New Roman"/>
                          <a:cs typeface="Times New Roman"/>
                        </a:rPr>
                        <a:t>Bandgap</a:t>
                      </a:r>
                      <a:endParaRPr lang="en-US" sz="1600" dirty="0">
                        <a:latin typeface="Times New Roman"/>
                        <a:ea typeface="Times New Roman"/>
                        <a:cs typeface="Times New Roman"/>
                      </a:endParaRPr>
                    </a:p>
                    <a:p>
                      <a:pPr marL="0" marR="0" algn="just">
                        <a:spcBef>
                          <a:spcPts val="0"/>
                        </a:spcBef>
                        <a:spcAft>
                          <a:spcPts val="0"/>
                        </a:spcAft>
                      </a:pPr>
                      <a:r>
                        <a:rPr lang="en-US" sz="1600" b="1" dirty="0" err="1">
                          <a:latin typeface="Times New Roman"/>
                          <a:ea typeface="Times New Roman"/>
                          <a:cs typeface="Times New Roman"/>
                        </a:rPr>
                        <a:t>eV</a:t>
                      </a:r>
                      <a:r>
                        <a:rPr lang="en-US" sz="1600" b="1" dirty="0">
                          <a:latin typeface="Times New Roman"/>
                          <a:ea typeface="Times New Roman"/>
                          <a:cs typeface="Times New Roman"/>
                        </a:rPr>
                        <a:t> (300K)</a:t>
                      </a:r>
                      <a:endParaRPr lang="en-US" sz="1600" dirty="0">
                        <a:latin typeface="Times New Roman"/>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LED activity</a:t>
                      </a:r>
                      <a:endParaRPr lang="en-US" sz="1600">
                        <a:latin typeface="Times New Roman"/>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Electron</a:t>
                      </a:r>
                      <a:endParaRPr lang="en-US" sz="1600">
                        <a:latin typeface="Times New Roman"/>
                        <a:ea typeface="Times New Roman"/>
                        <a:cs typeface="Times New Roman"/>
                      </a:endParaRPr>
                    </a:p>
                    <a:p>
                      <a:pPr marL="0" marR="0" algn="just">
                        <a:spcBef>
                          <a:spcPts val="0"/>
                        </a:spcBef>
                        <a:spcAft>
                          <a:spcPts val="0"/>
                        </a:spcAft>
                      </a:pPr>
                      <a:r>
                        <a:rPr lang="en-US" sz="1600" b="1">
                          <a:latin typeface="Times New Roman"/>
                          <a:ea typeface="Times New Roman"/>
                          <a:cs typeface="Times New Roman"/>
                        </a:rPr>
                        <a:t>Mobility</a:t>
                      </a:r>
                      <a:endParaRPr lang="en-US" sz="1600">
                        <a:latin typeface="Times New Roman"/>
                        <a:ea typeface="Times New Roman"/>
                        <a:cs typeface="Times New Roman"/>
                      </a:endParaRPr>
                    </a:p>
                    <a:p>
                      <a:pPr marL="0" marR="0" algn="just">
                        <a:spcBef>
                          <a:spcPts val="0"/>
                        </a:spcBef>
                        <a:spcAft>
                          <a:spcPts val="0"/>
                        </a:spcAft>
                      </a:pPr>
                      <a:r>
                        <a:rPr lang="en-US" sz="1600" b="1">
                          <a:latin typeface="Times New Roman"/>
                          <a:ea typeface="Times New Roman"/>
                          <a:cs typeface="Times New Roman"/>
                        </a:rPr>
                        <a:t>Cm</a:t>
                      </a:r>
                      <a:r>
                        <a:rPr lang="en-US" sz="1600" b="1" baseline="30000">
                          <a:latin typeface="Times New Roman"/>
                          <a:ea typeface="Times New Roman"/>
                          <a:cs typeface="Times New Roman"/>
                        </a:rPr>
                        <a:t>2</a:t>
                      </a:r>
                      <a:r>
                        <a:rPr lang="en-US" sz="1600" b="1">
                          <a:latin typeface="Times New Roman"/>
                          <a:ea typeface="Times New Roman"/>
                          <a:cs typeface="Times New Roman"/>
                        </a:rPr>
                        <a:t>/V.s</a:t>
                      </a:r>
                      <a:endParaRPr lang="en-US" sz="1600">
                        <a:latin typeface="Times New Roman"/>
                        <a:ea typeface="Times New Roman"/>
                        <a:cs typeface="Times New Roman"/>
                      </a:endParaRPr>
                    </a:p>
                    <a:p>
                      <a:pPr marL="0" marR="0" algn="just">
                        <a:spcBef>
                          <a:spcPts val="0"/>
                        </a:spcBef>
                        <a:spcAft>
                          <a:spcPts val="0"/>
                        </a:spcAft>
                      </a:pPr>
                      <a:r>
                        <a:rPr lang="en-US" sz="1600" b="1">
                          <a:latin typeface="Times New Roman"/>
                          <a:ea typeface="Times New Roman"/>
                          <a:cs typeface="Times New Roman"/>
                        </a:rPr>
                        <a:t>(300K)</a:t>
                      </a:r>
                      <a:endParaRPr lang="en-US" sz="1600">
                        <a:latin typeface="Times New Roman"/>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Crystal lattice</a:t>
                      </a:r>
                      <a:endParaRPr lang="en-US" sz="1600">
                        <a:latin typeface="Times New Roman"/>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m.p</a:t>
                      </a:r>
                      <a:endParaRPr lang="en-US" sz="1600">
                        <a:latin typeface="Times New Roman"/>
                        <a:ea typeface="Times New Roman"/>
                        <a:cs typeface="Times New Roman"/>
                      </a:endParaRPr>
                    </a:p>
                    <a:p>
                      <a:pPr marL="0" marR="0" algn="just">
                        <a:spcBef>
                          <a:spcPts val="0"/>
                        </a:spcBef>
                        <a:spcAft>
                          <a:spcPts val="0"/>
                        </a:spcAft>
                      </a:pPr>
                      <a:r>
                        <a:rPr lang="en-US" sz="1600" b="1">
                          <a:latin typeface="Times New Roman"/>
                          <a:ea typeface="Times New Roman"/>
                          <a:cs typeface="Times New Roman"/>
                          <a:sym typeface="Symbol"/>
                        </a:rPr>
                        <a:t></a:t>
                      </a:r>
                      <a:r>
                        <a:rPr lang="en-US" sz="1600" b="1">
                          <a:latin typeface="Times New Roman"/>
                          <a:ea typeface="Times New Roman"/>
                          <a:cs typeface="Times New Roman"/>
                        </a:rPr>
                        <a:t>C</a:t>
                      </a:r>
                      <a:endParaRPr lang="en-US" sz="1600">
                        <a:latin typeface="Times New Roman"/>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b="1">
                          <a:latin typeface="Times New Roman"/>
                          <a:ea typeface="Times New Roman"/>
                          <a:cs typeface="Times New Roman"/>
                        </a:rPr>
                        <a:t>cost</a:t>
                      </a:r>
                      <a:endParaRPr lang="en-US" sz="1600">
                        <a:latin typeface="Times New Roman"/>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173">
                <a:tc>
                  <a:txBody>
                    <a:bodyPr/>
                    <a:lstStyle/>
                    <a:p>
                      <a:pPr marL="0" marR="0" algn="just">
                        <a:spcBef>
                          <a:spcPts val="0"/>
                        </a:spcBef>
                        <a:spcAft>
                          <a:spcPts val="0"/>
                        </a:spcAft>
                      </a:pPr>
                      <a:r>
                        <a:rPr lang="en-US" sz="1600" b="1">
                          <a:latin typeface="Times New Roman"/>
                          <a:ea typeface="Times New Roman"/>
                          <a:cs typeface="Times New Roman"/>
                        </a:rPr>
                        <a:t>Silicon</a:t>
                      </a:r>
                      <a:endParaRPr lang="en-US" sz="1600">
                        <a:latin typeface="Times New Roman"/>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Times New Roman"/>
                          <a:ea typeface="Times New Roman"/>
                          <a:cs typeface="Times New Roman"/>
                        </a:rPr>
                        <a:t>2.33</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Times New Roman"/>
                          <a:ea typeface="Times New Roman"/>
                          <a:cs typeface="Times New Roman"/>
                        </a:rPr>
                        <a:t>1.12</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Times New Roman"/>
                          <a:ea typeface="Times New Roman"/>
                          <a:cs typeface="Times New Roman"/>
                        </a:rPr>
                        <a:t>nil</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Times New Roman"/>
                          <a:ea typeface="Times New Roman"/>
                          <a:cs typeface="Times New Roman"/>
                        </a:rPr>
                        <a:t>1500</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Times New Roman"/>
                          <a:ea typeface="Times New Roman"/>
                          <a:cs typeface="Times New Roman"/>
                        </a:rPr>
                        <a:t>diamond</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Times New Roman"/>
                          <a:ea typeface="Times New Roman"/>
                          <a:cs typeface="Times New Roman"/>
                        </a:rPr>
                        <a:t>1414</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Times New Roman"/>
                          <a:ea typeface="Times New Roman"/>
                          <a:cs typeface="Times New Roman"/>
                        </a:rPr>
                        <a:t>In</a:t>
                      </a:r>
                    </a:p>
                    <a:p>
                      <a:pPr marL="0" marR="0" algn="just">
                        <a:spcBef>
                          <a:spcPts val="0"/>
                        </a:spcBef>
                        <a:spcAft>
                          <a:spcPts val="0"/>
                        </a:spcAft>
                      </a:pPr>
                      <a:r>
                        <a:rPr lang="en-US" sz="1600">
                          <a:latin typeface="Times New Roman"/>
                          <a:ea typeface="Times New Roman"/>
                          <a:cs typeface="Times New Roman"/>
                        </a:rPr>
                        <a:t>expensive</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408">
                <a:tc>
                  <a:txBody>
                    <a:bodyPr/>
                    <a:lstStyle/>
                    <a:p>
                      <a:pPr marL="0" marR="0" algn="just">
                        <a:spcBef>
                          <a:spcPts val="0"/>
                        </a:spcBef>
                        <a:spcAft>
                          <a:spcPts val="0"/>
                        </a:spcAft>
                      </a:pPr>
                      <a:r>
                        <a:rPr lang="en-US" sz="1600" b="1">
                          <a:latin typeface="Times New Roman"/>
                          <a:ea typeface="Times New Roman"/>
                          <a:cs typeface="Times New Roman"/>
                        </a:rPr>
                        <a:t>Gallium arsenide</a:t>
                      </a:r>
                      <a:endParaRPr lang="en-US" sz="1600">
                        <a:latin typeface="Times New Roman"/>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Times New Roman"/>
                          <a:ea typeface="Times New Roman"/>
                          <a:cs typeface="Times New Roman"/>
                        </a:rPr>
                        <a:t>5.32</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Times New Roman"/>
                          <a:ea typeface="Times New Roman"/>
                          <a:cs typeface="Times New Roman"/>
                        </a:rPr>
                        <a:t>1.42</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Times New Roman"/>
                          <a:ea typeface="Times New Roman"/>
                          <a:cs typeface="Times New Roman"/>
                        </a:rPr>
                        <a:t>Infra red</a:t>
                      </a:r>
                    </a:p>
                    <a:p>
                      <a:pPr marL="0" marR="0" algn="just">
                        <a:spcBef>
                          <a:spcPts val="0"/>
                        </a:spcBef>
                        <a:spcAft>
                          <a:spcPts val="0"/>
                        </a:spcAft>
                      </a:pPr>
                      <a:r>
                        <a:rPr lang="en-US" sz="1600" dirty="0">
                          <a:latin typeface="Times New Roman"/>
                          <a:ea typeface="Times New Roman"/>
                          <a:cs typeface="Times New Roman"/>
                        </a:rPr>
                        <a:t>emission</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Times New Roman"/>
                          <a:ea typeface="Times New Roman"/>
                          <a:cs typeface="Times New Roman"/>
                        </a:rPr>
                        <a:t>8500</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Times New Roman"/>
                          <a:ea typeface="Times New Roman"/>
                          <a:cs typeface="Times New Roman"/>
                        </a:rPr>
                        <a:t>Zinc blend</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Times New Roman"/>
                          <a:ea typeface="Times New Roman"/>
                          <a:cs typeface="Times New Roman"/>
                        </a:rPr>
                        <a:t>1238</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Times New Roman"/>
                          <a:ea typeface="Times New Roman"/>
                          <a:cs typeface="Times New Roman"/>
                        </a:rPr>
                        <a:t>expensive</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346">
                <a:tc>
                  <a:txBody>
                    <a:bodyPr/>
                    <a:lstStyle/>
                    <a:p>
                      <a:pPr marL="0" marR="0" algn="just">
                        <a:spcBef>
                          <a:spcPts val="0"/>
                        </a:spcBef>
                        <a:spcAft>
                          <a:spcPts val="0"/>
                        </a:spcAft>
                      </a:pPr>
                      <a:r>
                        <a:rPr lang="en-US" sz="1600" b="1">
                          <a:latin typeface="Times New Roman"/>
                          <a:ea typeface="Times New Roman"/>
                          <a:cs typeface="Times New Roman"/>
                        </a:rPr>
                        <a:t>Gallium nitride</a:t>
                      </a:r>
                      <a:endParaRPr lang="en-US" sz="1600">
                        <a:latin typeface="Times New Roman"/>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Times New Roman"/>
                          <a:ea typeface="Times New Roman"/>
                          <a:cs typeface="Times New Roman"/>
                        </a:rPr>
                        <a:t>6.15</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Times New Roman"/>
                          <a:ea typeface="Times New Roman"/>
                          <a:cs typeface="Times New Roman"/>
                        </a:rPr>
                        <a:t>3.39</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smtClean="0">
                          <a:latin typeface="Times New Roman"/>
                          <a:ea typeface="Times New Roman"/>
                          <a:cs typeface="Times New Roman"/>
                        </a:rPr>
                        <a:t> </a:t>
                      </a:r>
                      <a:r>
                        <a:rPr lang="en-US" sz="1600" dirty="0">
                          <a:latin typeface="Times New Roman"/>
                          <a:ea typeface="Times New Roman"/>
                          <a:cs typeface="Times New Roman"/>
                        </a:rPr>
                        <a:t>blue and UV (</a:t>
                      </a:r>
                      <a:r>
                        <a:rPr lang="en-US" sz="1600" dirty="0" err="1">
                          <a:latin typeface="Times New Roman"/>
                          <a:ea typeface="Times New Roman"/>
                          <a:cs typeface="Times New Roman"/>
                        </a:rPr>
                        <a:t>InGaN</a:t>
                      </a:r>
                      <a:r>
                        <a:rPr lang="en-US" sz="1600" dirty="0">
                          <a:latin typeface="Times New Roman"/>
                          <a:ea typeface="Times New Roman"/>
                          <a:cs typeface="Times New Roman"/>
                        </a:rPr>
                        <a:t>)</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Times New Roman"/>
                          <a:ea typeface="Times New Roman"/>
                          <a:cs typeface="Times New Roman"/>
                        </a:rPr>
                        <a:t>440</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err="1">
                          <a:latin typeface="Times New Roman"/>
                          <a:ea typeface="Times New Roman"/>
                          <a:cs typeface="Times New Roman"/>
                        </a:rPr>
                        <a:t>Wurtzite</a:t>
                      </a:r>
                      <a:r>
                        <a:rPr lang="en-US" sz="1600" dirty="0">
                          <a:latin typeface="Times New Roman"/>
                          <a:ea typeface="Times New Roman"/>
                          <a:cs typeface="Times New Roman"/>
                        </a:rPr>
                        <a:t>/ zinc blend</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Times New Roman"/>
                          <a:ea typeface="Times New Roman"/>
                          <a:cs typeface="Times New Roman"/>
                        </a:rPr>
                        <a:t>2530</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Times New Roman"/>
                          <a:ea typeface="Times New Roman"/>
                          <a:cs typeface="Times New Roman"/>
                        </a:rPr>
                        <a:t>expensive</a:t>
                      </a: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685800"/>
          <a:ext cx="7848600" cy="5486400"/>
        </p:xfrm>
        <a:graphic>
          <a:graphicData uri="http://schemas.openxmlformats.org/drawingml/2006/table">
            <a:tbl>
              <a:tblPr/>
              <a:tblGrid>
                <a:gridCol w="2744059"/>
                <a:gridCol w="1254006"/>
                <a:gridCol w="1327771"/>
                <a:gridCol w="2522764"/>
              </a:tblGrid>
              <a:tr h="495300">
                <a:tc>
                  <a:txBody>
                    <a:bodyPr/>
                    <a:lstStyle/>
                    <a:p>
                      <a:pPr marL="0" marR="0">
                        <a:spcBef>
                          <a:spcPts val="0"/>
                        </a:spcBef>
                        <a:spcAft>
                          <a:spcPts val="0"/>
                        </a:spcAft>
                      </a:pPr>
                      <a:r>
                        <a:rPr lang="en-US" sz="1800" dirty="0">
                          <a:latin typeface="Times New Roman"/>
                          <a:ea typeface="Times New Roman"/>
                          <a:cs typeface="Times New Roman"/>
                        </a:rPr>
                        <a:t>Property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Silicon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Gallium Arsenide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8250">
                <a:tc>
                  <a:txBody>
                    <a:bodyPr/>
                    <a:lstStyle/>
                    <a:p>
                      <a:pPr marL="0" marR="0">
                        <a:spcBef>
                          <a:spcPts val="0"/>
                        </a:spcBef>
                        <a:spcAft>
                          <a:spcPts val="0"/>
                        </a:spcAft>
                      </a:pPr>
                      <a:r>
                        <a:rPr lang="en-US" sz="1800" dirty="0" err="1">
                          <a:latin typeface="Times New Roman"/>
                          <a:ea typeface="Times New Roman"/>
                          <a:cs typeface="Times New Roman"/>
                        </a:rPr>
                        <a:t>Bandgap</a:t>
                      </a:r>
                      <a:r>
                        <a:rPr lang="en-US" sz="1800" dirty="0">
                          <a:latin typeface="Times New Roman"/>
                          <a:ea typeface="Times New Roman"/>
                          <a:cs typeface="Times New Roman"/>
                        </a:rPr>
                        <a:t> (</a:t>
                      </a:r>
                      <a:r>
                        <a:rPr lang="en-US" sz="1800" dirty="0" err="1">
                          <a:latin typeface="Times New Roman"/>
                          <a:ea typeface="Times New Roman"/>
                          <a:cs typeface="Times New Roman"/>
                        </a:rPr>
                        <a:t>eV</a:t>
                      </a:r>
                      <a:r>
                        <a:rPr lang="en-US" sz="1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GaAs transistors and solar cells are insensitive to overheating. GaAs is resistant to radiation damage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a:txBody>
                    <a:bodyPr/>
                    <a:lstStyle/>
                    <a:p>
                      <a:pPr marL="0" marR="0">
                        <a:spcBef>
                          <a:spcPts val="0"/>
                        </a:spcBef>
                        <a:spcAft>
                          <a:spcPts val="0"/>
                        </a:spcAft>
                      </a:pPr>
                      <a:r>
                        <a:rPr lang="en-US" sz="1800" dirty="0">
                          <a:latin typeface="Times New Roman"/>
                          <a:ea typeface="Times New Roman"/>
                          <a:cs typeface="Times New Roman"/>
                        </a:rPr>
                        <a:t>Saturated electron velocity </a:t>
                      </a:r>
                    </a:p>
                    <a:p>
                      <a:pPr marL="0" marR="0">
                        <a:spcBef>
                          <a:spcPts val="0"/>
                        </a:spcBef>
                        <a:spcAft>
                          <a:spcPts val="0"/>
                        </a:spcAft>
                      </a:pPr>
                      <a:r>
                        <a:rPr lang="en-US" sz="1800" dirty="0">
                          <a:latin typeface="Times New Roman"/>
                          <a:ea typeface="Times New Roman"/>
                          <a:cs typeface="Times New Roman"/>
                        </a:rPr>
                        <a:t>(max. electron velocity attained in presence of high electric fields)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1.0 x 10</a:t>
                      </a:r>
                      <a:r>
                        <a:rPr lang="en-US" sz="1800" baseline="30000">
                          <a:latin typeface="Times New Roman"/>
                          <a:ea typeface="Times New Roman"/>
                          <a:cs typeface="Times New Roman"/>
                        </a:rPr>
                        <a:t>7 </a:t>
                      </a:r>
                      <a:r>
                        <a:rPr lang="en-US" sz="1800">
                          <a:latin typeface="Times New Roman"/>
                          <a:ea typeface="Times New Roman"/>
                          <a:cs typeface="Times New Roman"/>
                        </a:rPr>
                        <a:t>cm/s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1.2 x 10</a:t>
                      </a:r>
                      <a:r>
                        <a:rPr lang="en-US" sz="1800" baseline="30000">
                          <a:latin typeface="Times New Roman"/>
                          <a:ea typeface="Times New Roman"/>
                          <a:cs typeface="Times New Roman"/>
                        </a:rPr>
                        <a:t>7 </a:t>
                      </a:r>
                      <a:r>
                        <a:rPr lang="en-US" sz="1800">
                          <a:latin typeface="Times New Roman"/>
                          <a:ea typeface="Times New Roman"/>
                          <a:cs typeface="Times New Roman"/>
                        </a:rPr>
                        <a:t>cm/s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Allows gallium arsenide transistors to work at frequencies higher than 250 Hz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8250">
                <a:tc>
                  <a:txBody>
                    <a:bodyPr/>
                    <a:lstStyle/>
                    <a:p>
                      <a:pPr marL="0" marR="0">
                        <a:spcBef>
                          <a:spcPts val="0"/>
                        </a:spcBef>
                        <a:spcAft>
                          <a:spcPts val="0"/>
                        </a:spcAft>
                      </a:pPr>
                      <a:r>
                        <a:rPr lang="en-US" sz="1800" dirty="0">
                          <a:latin typeface="Times New Roman"/>
                          <a:ea typeface="Times New Roman"/>
                          <a:cs typeface="Times New Roman"/>
                        </a:rPr>
                        <a:t>Electron mobility </a:t>
                      </a:r>
                    </a:p>
                    <a:p>
                      <a:pPr marL="0" marR="0">
                        <a:spcBef>
                          <a:spcPts val="0"/>
                        </a:spcBef>
                        <a:spcAft>
                          <a:spcPts val="0"/>
                        </a:spcAft>
                      </a:pPr>
                      <a:r>
                        <a:rPr lang="en-US" sz="1800" dirty="0">
                          <a:latin typeface="Times New Roman"/>
                          <a:ea typeface="Times New Roman"/>
                          <a:cs typeface="Times New Roman"/>
                        </a:rPr>
                        <a:t>(how quickly an electron will move through a semiconductor when pulled by an electric field)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1400 cm</a:t>
                      </a:r>
                      <a:r>
                        <a:rPr lang="en-US" sz="1800" baseline="30000">
                          <a:latin typeface="Times New Roman"/>
                          <a:ea typeface="Times New Roman"/>
                          <a:cs typeface="Times New Roman"/>
                        </a:rPr>
                        <a:t>2</a:t>
                      </a:r>
                      <a:r>
                        <a:rPr lang="en-US" sz="1800">
                          <a:latin typeface="Times New Roman"/>
                          <a:ea typeface="Times New Roman"/>
                          <a:cs typeface="Times New Roman"/>
                        </a:rPr>
                        <a:t>/V.sec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8500 cm</a:t>
                      </a:r>
                      <a:r>
                        <a:rPr lang="en-US" sz="1800" baseline="30000">
                          <a:latin typeface="Times New Roman"/>
                          <a:ea typeface="Times New Roman"/>
                          <a:cs typeface="Times New Roman"/>
                        </a:rPr>
                        <a:t>2</a:t>
                      </a:r>
                      <a:r>
                        <a:rPr lang="en-US" sz="1800">
                          <a:latin typeface="Times New Roman"/>
                          <a:ea typeface="Times New Roman"/>
                          <a:cs typeface="Times New Roman"/>
                        </a:rPr>
                        <a:t>/V.sec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Less noise in electronic circuits of GaAs; suitable for mobile phones and satellite communication devices.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a:txBody>
                    <a:bodyPr/>
                    <a:lstStyle/>
                    <a:p>
                      <a:pPr marL="0" marR="0">
                        <a:spcBef>
                          <a:spcPts val="0"/>
                        </a:spcBef>
                        <a:spcAft>
                          <a:spcPts val="0"/>
                        </a:spcAft>
                      </a:pPr>
                      <a:r>
                        <a:rPr lang="en-US" sz="1800" dirty="0">
                          <a:latin typeface="Times New Roman"/>
                          <a:ea typeface="Times New Roman"/>
                          <a:cs typeface="Times New Roman"/>
                        </a:rPr>
                        <a:t>Temperature coefficient</a:t>
                      </a:r>
                    </a:p>
                    <a:p>
                      <a:pPr marL="0" marR="0">
                        <a:spcBef>
                          <a:spcPts val="0"/>
                        </a:spcBef>
                        <a:spcAft>
                          <a:spcPts val="0"/>
                        </a:spcAft>
                      </a:pPr>
                      <a:r>
                        <a:rPr lang="en-US" sz="1800" dirty="0">
                          <a:latin typeface="Times New Roman"/>
                          <a:ea typeface="Times New Roman"/>
                          <a:cs typeface="Times New Roman"/>
                        </a:rPr>
                        <a:t>(performance loss of a solar cell versus temperature relative to 25 </a:t>
                      </a:r>
                      <a:r>
                        <a:rPr lang="en-US" sz="1800" dirty="0">
                          <a:latin typeface="Times New Roman"/>
                          <a:ea typeface="Times New Roman"/>
                          <a:cs typeface="Times New Roman"/>
                          <a:sym typeface="Symbol"/>
                        </a:rPr>
                        <a:t></a:t>
                      </a:r>
                      <a:r>
                        <a:rPr lang="en-US" sz="1800" dirty="0">
                          <a:latin typeface="Times New Roman"/>
                          <a:ea typeface="Times New Roman"/>
                          <a:cs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-0.41%/</a:t>
                      </a:r>
                      <a:r>
                        <a:rPr lang="en-US" sz="1800">
                          <a:latin typeface="Times New Roman"/>
                          <a:ea typeface="Times New Roman"/>
                          <a:cs typeface="Times New Roman"/>
                          <a:sym typeface="Symbol"/>
                        </a:rPr>
                        <a:t></a:t>
                      </a:r>
                      <a:r>
                        <a:rPr lang="en-US" sz="1800">
                          <a:latin typeface="Times New Roman"/>
                          <a:ea typeface="Times New Roman"/>
                          <a:cs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-0.0%/</a:t>
                      </a:r>
                      <a:r>
                        <a:rPr lang="en-US" sz="1800">
                          <a:latin typeface="Times New Roman"/>
                          <a:ea typeface="Times New Roman"/>
                          <a:cs typeface="Times New Roman"/>
                          <a:sym typeface="Symbol"/>
                        </a:rPr>
                        <a:t></a:t>
                      </a:r>
                      <a:r>
                        <a:rPr lang="en-US" sz="1800">
                          <a:latin typeface="Times New Roman"/>
                          <a:ea typeface="Times New Roman"/>
                          <a:cs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cs typeface="Times New Roman"/>
                        </a:rPr>
                        <a:t>No loss of solar cell efficiency for </a:t>
                      </a:r>
                      <a:r>
                        <a:rPr lang="en-US" sz="1800" dirty="0" err="1">
                          <a:latin typeface="Times New Roman"/>
                          <a:ea typeface="Times New Roman"/>
                          <a:cs typeface="Times New Roman"/>
                        </a:rPr>
                        <a:t>GaAs</a:t>
                      </a:r>
                      <a:r>
                        <a:rPr lang="en-US" sz="1800" dirty="0">
                          <a:latin typeface="Times New Roman"/>
                          <a:ea typeface="Times New Roman"/>
                          <a:cs typeface="Times New Roman"/>
                        </a:rPr>
                        <a:t> solar cells with increase of day temperature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01" name="Object 1"/>
          <p:cNvGraphicFramePr>
            <a:graphicFrameLocks noChangeAspect="1"/>
          </p:cNvGraphicFramePr>
          <p:nvPr/>
        </p:nvGraphicFramePr>
        <p:xfrm>
          <a:off x="1905000" y="228600"/>
          <a:ext cx="5495088" cy="5257800"/>
        </p:xfrm>
        <a:graphic>
          <a:graphicData uri="http://schemas.openxmlformats.org/presentationml/2006/ole">
            <mc:AlternateContent xmlns:mc="http://schemas.openxmlformats.org/markup-compatibility/2006">
              <mc:Choice xmlns:v="urn:schemas-microsoft-com:vml" Requires="v">
                <p:oleObj spid="_x0000_s25641" name="CS ChemDraw Drawing" r:id="rId3" imgW="4614369" imgH="4416113" progId="ChemDraw.Document.6.0">
                  <p:embed/>
                </p:oleObj>
              </mc:Choice>
              <mc:Fallback>
                <p:oleObj name="CS ChemDraw Drawing" r:id="rId3" imgW="4614369" imgH="4416113"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28600"/>
                        <a:ext cx="5495088"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Oval 3"/>
          <p:cNvSpPr/>
          <p:nvPr/>
        </p:nvSpPr>
        <p:spPr>
          <a:xfrm>
            <a:off x="2667000" y="1066800"/>
            <a:ext cx="1371600" cy="1295400"/>
          </a:xfrm>
          <a:prstGeom prst="ellipse">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5380672"/>
            <a:ext cx="8686800" cy="1477328"/>
          </a:xfrm>
          <a:prstGeom prst="rect">
            <a:avLst/>
          </a:prstGeom>
        </p:spPr>
        <p:txBody>
          <a:bodyPr wrap="square">
            <a:spAutoFit/>
          </a:bodyPr>
          <a:lstStyle/>
          <a:p>
            <a:r>
              <a:rPr lang="en-US" dirty="0" smtClean="0"/>
              <a:t>The grown </a:t>
            </a:r>
            <a:r>
              <a:rPr lang="en-US" dirty="0" err="1" smtClean="0"/>
              <a:t>GaN</a:t>
            </a:r>
            <a:r>
              <a:rPr lang="en-US" dirty="0" smtClean="0"/>
              <a:t> layers using </a:t>
            </a:r>
            <a:r>
              <a:rPr lang="en-US" dirty="0" err="1" smtClean="0"/>
              <a:t>triethylgallium</a:t>
            </a:r>
            <a:r>
              <a:rPr lang="en-US" dirty="0" smtClean="0"/>
              <a:t> as a precursor exhibited superior electrical and optical properties and a lower carbon impurity concentration. There are two possible reaction mechanisms for the reaction of </a:t>
            </a:r>
            <a:r>
              <a:rPr lang="en-US" dirty="0" err="1" smtClean="0"/>
              <a:t>triethylgallium</a:t>
            </a:r>
            <a:r>
              <a:rPr lang="en-US" dirty="0" smtClean="0"/>
              <a:t> with ammonia in growing </a:t>
            </a:r>
            <a:r>
              <a:rPr lang="en-US" dirty="0" err="1" smtClean="0"/>
              <a:t>GaN</a:t>
            </a:r>
            <a:r>
              <a:rPr lang="en-US" dirty="0" smtClean="0"/>
              <a:t>: (1) beta hydride elimination (C</a:t>
            </a:r>
            <a:r>
              <a:rPr lang="en-US" baseline="-25000" dirty="0" smtClean="0"/>
              <a:t>2</a:t>
            </a:r>
            <a:r>
              <a:rPr lang="en-US" dirty="0" smtClean="0"/>
              <a:t>H</a:t>
            </a:r>
            <a:r>
              <a:rPr lang="en-US" baseline="-25000" dirty="0" smtClean="0"/>
              <a:t>4</a:t>
            </a:r>
            <a:r>
              <a:rPr lang="en-US" dirty="0" smtClean="0"/>
              <a:t>+H) and (2) direct desorption of C</a:t>
            </a:r>
            <a:r>
              <a:rPr lang="en-US" baseline="-25000" dirty="0" smtClean="0"/>
              <a:t>2</a:t>
            </a:r>
            <a:r>
              <a:rPr lang="en-US" dirty="0" smtClean="0"/>
              <a:t>H</a:t>
            </a:r>
            <a:r>
              <a:rPr lang="en-US" baseline="-25000" dirty="0" smtClean="0"/>
              <a:t>6</a:t>
            </a:r>
            <a:r>
              <a:rPr lang="en-US" dirty="0" smtClean="0"/>
              <a:t> (similar to the </a:t>
            </a:r>
            <a:r>
              <a:rPr lang="en-US" dirty="0" err="1" smtClean="0"/>
              <a:t>trimethylgallium</a:t>
            </a:r>
            <a:r>
              <a:rPr lang="en-US" dirty="0" smtClean="0"/>
              <a:t> growth mechanism).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800600" y="533400"/>
            <a:ext cx="1219200" cy="1828800"/>
          </a:xfrm>
          <a:prstGeom prst="ellipse">
            <a:avLst/>
          </a:prstGeom>
          <a:gradFill>
            <a:gsLst>
              <a:gs pos="4000">
                <a:srgbClr val="FFFF00"/>
              </a:gs>
              <a:gs pos="0">
                <a:srgbClr val="92D050"/>
              </a:gs>
              <a:gs pos="74000">
                <a:schemeClr val="accent1">
                  <a:lumMod val="45000"/>
                  <a:lumOff val="55000"/>
                </a:schemeClr>
              </a:gs>
              <a:gs pos="0">
                <a:schemeClr val="accent1">
                  <a:lumMod val="45000"/>
                  <a:lumOff val="55000"/>
                  <a:alpha val="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Oval 3"/>
          <p:cNvSpPr/>
          <p:nvPr/>
        </p:nvSpPr>
        <p:spPr>
          <a:xfrm>
            <a:off x="1143000" y="3048000"/>
            <a:ext cx="1981200" cy="914400"/>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p:cNvSpPr/>
          <p:nvPr/>
        </p:nvSpPr>
        <p:spPr>
          <a:xfrm>
            <a:off x="5562600" y="3733800"/>
            <a:ext cx="1447800" cy="1219200"/>
          </a:xfrm>
          <a:prstGeom prst="ellipse">
            <a:avLst/>
          </a:prstGeom>
          <a:solidFill>
            <a:srgbClr val="00B0F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6414655" y="333013"/>
            <a:ext cx="1295400" cy="369332"/>
          </a:xfrm>
          <a:prstGeom prst="rect">
            <a:avLst/>
          </a:prstGeom>
          <a:noFill/>
        </p:spPr>
        <p:txBody>
          <a:bodyPr wrap="square" rtlCol="0">
            <a:spAutoFit/>
          </a:bodyPr>
          <a:lstStyle/>
          <a:p>
            <a:r>
              <a:rPr lang="en-IN" dirty="0" smtClean="0"/>
              <a:t>MOCVD</a:t>
            </a:r>
            <a:endParaRPr lang="en-IN" dirty="0"/>
          </a:p>
        </p:txBody>
      </p:sp>
      <p:sp>
        <p:nvSpPr>
          <p:cNvPr id="9" name="TextBox 8"/>
          <p:cNvSpPr txBox="1"/>
          <p:nvPr/>
        </p:nvSpPr>
        <p:spPr>
          <a:xfrm>
            <a:off x="7315200" y="4555959"/>
            <a:ext cx="1295400" cy="369332"/>
          </a:xfrm>
          <a:prstGeom prst="rect">
            <a:avLst/>
          </a:prstGeom>
          <a:noFill/>
        </p:spPr>
        <p:txBody>
          <a:bodyPr wrap="square" rtlCol="0">
            <a:spAutoFit/>
          </a:bodyPr>
          <a:lstStyle/>
          <a:p>
            <a:r>
              <a:rPr lang="en-IN" dirty="0" smtClean="0"/>
              <a:t>VPE</a:t>
            </a:r>
            <a:endParaRPr lang="en-IN" dirty="0"/>
          </a:p>
        </p:txBody>
      </p:sp>
      <p:sp>
        <p:nvSpPr>
          <p:cNvPr id="10" name="TextBox 9"/>
          <p:cNvSpPr txBox="1"/>
          <p:nvPr/>
        </p:nvSpPr>
        <p:spPr>
          <a:xfrm>
            <a:off x="651164" y="3962400"/>
            <a:ext cx="1295400" cy="369332"/>
          </a:xfrm>
          <a:prstGeom prst="rect">
            <a:avLst/>
          </a:prstGeom>
          <a:noFill/>
        </p:spPr>
        <p:txBody>
          <a:bodyPr wrap="square" rtlCol="0">
            <a:spAutoFit/>
          </a:bodyPr>
          <a:lstStyle/>
          <a:p>
            <a:r>
              <a:rPr lang="en-IN" dirty="0" smtClean="0"/>
              <a:t>MBE</a:t>
            </a:r>
            <a:endParaRPr lang="en-IN" dirty="0"/>
          </a:p>
        </p:txBody>
      </p:sp>
      <p:graphicFrame>
        <p:nvGraphicFramePr>
          <p:cNvPr id="7" name="Object 6"/>
          <p:cNvGraphicFramePr>
            <a:graphicFrameLocks noChangeAspect="1"/>
          </p:cNvGraphicFramePr>
          <p:nvPr>
            <p:extLst>
              <p:ext uri="{D42A27DB-BD31-4B8C-83A1-F6EECF244321}">
                <p14:modId xmlns:p14="http://schemas.microsoft.com/office/powerpoint/2010/main" val="1532491586"/>
              </p:ext>
            </p:extLst>
          </p:nvPr>
        </p:nvGraphicFramePr>
        <p:xfrm>
          <a:off x="1198419" y="228600"/>
          <a:ext cx="6778336" cy="6300158"/>
        </p:xfrm>
        <a:graphic>
          <a:graphicData uri="http://schemas.openxmlformats.org/presentationml/2006/ole">
            <mc:AlternateContent xmlns:mc="http://schemas.openxmlformats.org/markup-compatibility/2006">
              <mc:Choice xmlns:v="urn:schemas-microsoft-com:vml" Requires="v">
                <p:oleObj spid="_x0000_s27689" name="CS ChemDraw Drawing" r:id="rId3" imgW="4748365" imgH="4413035" progId="ChemDraw.Document.6.0">
                  <p:embed/>
                </p:oleObj>
              </mc:Choice>
              <mc:Fallback>
                <p:oleObj name="CS ChemDraw Drawing" r:id="rId3" imgW="4748365" imgH="4413035" progId="ChemDraw.Document.6.0">
                  <p:embed/>
                  <p:pic>
                    <p:nvPicPr>
                      <p:cNvPr id="0" name=""/>
                      <p:cNvPicPr/>
                      <p:nvPr/>
                    </p:nvPicPr>
                    <p:blipFill>
                      <a:blip r:embed="rId4"/>
                      <a:stretch>
                        <a:fillRect/>
                      </a:stretch>
                    </p:blipFill>
                    <p:spPr>
                      <a:xfrm>
                        <a:off x="1198419" y="228600"/>
                        <a:ext cx="6778336" cy="630015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610600" cy="1754326"/>
          </a:xfrm>
          <a:prstGeom prst="rect">
            <a:avLst/>
          </a:prstGeom>
        </p:spPr>
        <p:txBody>
          <a:bodyPr wrap="square">
            <a:spAutoFit/>
          </a:bodyPr>
          <a:lstStyle/>
          <a:p>
            <a:r>
              <a:rPr lang="en-US" b="1" dirty="0" smtClean="0"/>
              <a:t>Shockley–</a:t>
            </a:r>
            <a:r>
              <a:rPr lang="en-US" b="1" dirty="0" err="1" smtClean="0"/>
              <a:t>Queisser</a:t>
            </a:r>
            <a:r>
              <a:rPr lang="en-US" b="1" dirty="0" smtClean="0"/>
              <a:t> limit</a:t>
            </a:r>
            <a:endParaRPr lang="en-US" dirty="0" smtClean="0"/>
          </a:p>
          <a:p>
            <a:r>
              <a:rPr lang="en-US" dirty="0" smtClean="0"/>
              <a:t>The limit places maximum solar conversion efficiency around 33.7% assuming a single p-n junction with a band gap of 1.34 </a:t>
            </a:r>
            <a:r>
              <a:rPr lang="en-US" dirty="0" err="1" smtClean="0"/>
              <a:t>eV</a:t>
            </a:r>
            <a:r>
              <a:rPr lang="en-US" dirty="0" smtClean="0"/>
              <a:t>. That is, of all the power contained in sunlight falling on an ideal solar cell (about 1000 W/m²), only 33.7% of that could ever be turned into electricity (337 W/m²). The most popular solar cell material, silicon, has a less favorable band gap of 1.1 eV, resulting in a maximum theoretical efficiency of about 32%. </a:t>
            </a:r>
            <a:endParaRPr lang="en-US" dirty="0"/>
          </a:p>
        </p:txBody>
      </p:sp>
      <p:sp>
        <p:nvSpPr>
          <p:cNvPr id="3" name="Rectangle 2"/>
          <p:cNvSpPr/>
          <p:nvPr/>
        </p:nvSpPr>
        <p:spPr>
          <a:xfrm>
            <a:off x="304800" y="2438400"/>
            <a:ext cx="8686800" cy="2031325"/>
          </a:xfrm>
          <a:prstGeom prst="rect">
            <a:avLst/>
          </a:prstGeom>
        </p:spPr>
        <p:txBody>
          <a:bodyPr wrap="square">
            <a:spAutoFit/>
          </a:bodyPr>
          <a:lstStyle/>
          <a:p>
            <a:r>
              <a:rPr lang="en-US" dirty="0" smtClean="0"/>
              <a:t>Crystalline silicon, the most popular solar cell semiconductor, has a </a:t>
            </a:r>
            <a:r>
              <a:rPr lang="en-US" dirty="0" err="1" smtClean="0"/>
              <a:t>bandgap</a:t>
            </a:r>
            <a:r>
              <a:rPr lang="en-US" dirty="0" smtClean="0"/>
              <a:t> of 1.1 electron volts (</a:t>
            </a:r>
            <a:r>
              <a:rPr lang="en-US" dirty="0" err="1" smtClean="0"/>
              <a:t>eV</a:t>
            </a:r>
            <a:r>
              <a:rPr lang="en-US" dirty="0" smtClean="0"/>
              <a:t>). The semiconductor chosen for a solar cell has to absorb as much of the solar spectrum as possible, therefore a low band gap is desirable. However, this is counter balanced by the desire to also have as large a built-in voltage as possible which requires a larger band gap. Therefore as a compromise, a band gap between 1.0 and 1.7 </a:t>
            </a:r>
            <a:r>
              <a:rPr lang="en-US" dirty="0" err="1" smtClean="0"/>
              <a:t>eV</a:t>
            </a:r>
            <a:r>
              <a:rPr lang="en-US" dirty="0" smtClean="0"/>
              <a:t> makes an effective solar semiconductor. In this range, electrons can be freed without creating too much heat.</a:t>
            </a:r>
            <a:endParaRPr lang="en-US" dirty="0"/>
          </a:p>
        </p:txBody>
      </p:sp>
      <p:sp>
        <p:nvSpPr>
          <p:cNvPr id="4" name="TextBox 3"/>
          <p:cNvSpPr txBox="1"/>
          <p:nvPr/>
        </p:nvSpPr>
        <p:spPr>
          <a:xfrm>
            <a:off x="1066800" y="304800"/>
            <a:ext cx="7086600" cy="369332"/>
          </a:xfrm>
          <a:prstGeom prst="rect">
            <a:avLst/>
          </a:prstGeom>
          <a:noFill/>
        </p:spPr>
        <p:txBody>
          <a:bodyPr wrap="square" rtlCol="0">
            <a:spAutoFit/>
          </a:bodyPr>
          <a:lstStyle/>
          <a:p>
            <a:pPr algn="ctr"/>
            <a:r>
              <a:rPr lang="en-US" b="1" dirty="0" smtClean="0"/>
              <a:t>Can </a:t>
            </a:r>
            <a:r>
              <a:rPr lang="en-US" b="1" dirty="0" err="1" smtClean="0"/>
              <a:t>GaN</a:t>
            </a:r>
            <a:r>
              <a:rPr lang="en-US" b="1" dirty="0" smtClean="0"/>
              <a:t> work also as a solar Cell ?</a:t>
            </a:r>
            <a:endParaRPr lang="en-US" b="1" dirty="0"/>
          </a:p>
        </p:txBody>
      </p:sp>
      <p:graphicFrame>
        <p:nvGraphicFramePr>
          <p:cNvPr id="5" name="Table 4"/>
          <p:cNvGraphicFramePr>
            <a:graphicFrameLocks noGrp="1"/>
          </p:cNvGraphicFramePr>
          <p:nvPr/>
        </p:nvGraphicFramePr>
        <p:xfrm>
          <a:off x="4953000" y="4495800"/>
          <a:ext cx="4038600" cy="2146068"/>
        </p:xfrm>
        <a:graphic>
          <a:graphicData uri="http://schemas.openxmlformats.org/drawingml/2006/table">
            <a:tbl>
              <a:tblPr/>
              <a:tblGrid>
                <a:gridCol w="1673653"/>
                <a:gridCol w="970235"/>
                <a:gridCol w="1394712"/>
              </a:tblGrid>
              <a:tr h="326571">
                <a:tc>
                  <a:txBody>
                    <a:bodyPr/>
                    <a:lstStyle/>
                    <a:p>
                      <a:pPr algn="l"/>
                      <a:r>
                        <a:rPr lang="en-US" sz="1400" dirty="0"/>
                        <a:t>Material</a:t>
                      </a:r>
                    </a:p>
                  </a:txBody>
                  <a:tcPr marL="72159" marR="72159" marT="72159" marB="72159" anchor="ctr">
                    <a:lnL>
                      <a:noFill/>
                    </a:lnL>
                    <a:lnR>
                      <a:noFill/>
                    </a:lnR>
                    <a:lnT>
                      <a:noFill/>
                    </a:lnT>
                    <a:lnB>
                      <a:noFill/>
                    </a:lnB>
                    <a:solidFill>
                      <a:srgbClr val="FFFF99"/>
                    </a:solidFill>
                  </a:tcPr>
                </a:tc>
                <a:tc>
                  <a:txBody>
                    <a:bodyPr/>
                    <a:lstStyle/>
                    <a:p>
                      <a:pPr algn="l"/>
                      <a:r>
                        <a:rPr lang="en-US" sz="1400"/>
                        <a:t>Symbol</a:t>
                      </a:r>
                    </a:p>
                  </a:txBody>
                  <a:tcPr marL="72159" marR="72159" marT="72159" marB="72159" anchor="ctr">
                    <a:lnL>
                      <a:noFill/>
                    </a:lnL>
                    <a:lnR>
                      <a:noFill/>
                    </a:lnR>
                    <a:lnT>
                      <a:noFill/>
                    </a:lnT>
                    <a:lnB>
                      <a:noFill/>
                    </a:lnB>
                    <a:solidFill>
                      <a:srgbClr val="FFFF99"/>
                    </a:solidFill>
                  </a:tcPr>
                </a:tc>
                <a:tc>
                  <a:txBody>
                    <a:bodyPr/>
                    <a:lstStyle/>
                    <a:p>
                      <a:pPr algn="l"/>
                      <a:r>
                        <a:rPr lang="en-US" sz="1400"/>
                        <a:t>Band Gap (eV)</a:t>
                      </a:r>
                    </a:p>
                  </a:txBody>
                  <a:tcPr marL="72159" marR="72159" marT="72159" marB="72159" anchor="ctr">
                    <a:lnL>
                      <a:noFill/>
                    </a:lnL>
                    <a:lnR>
                      <a:noFill/>
                    </a:lnR>
                    <a:lnT>
                      <a:noFill/>
                    </a:lnT>
                    <a:lnB>
                      <a:noFill/>
                    </a:lnB>
                    <a:solidFill>
                      <a:srgbClr val="FFFF99"/>
                    </a:solidFill>
                  </a:tcPr>
                </a:tc>
              </a:tr>
              <a:tr h="326571">
                <a:tc>
                  <a:txBody>
                    <a:bodyPr/>
                    <a:lstStyle/>
                    <a:p>
                      <a:pPr algn="l"/>
                      <a:r>
                        <a:rPr lang="en-US" sz="1400" dirty="0"/>
                        <a:t>Silicon</a:t>
                      </a:r>
                    </a:p>
                  </a:txBody>
                  <a:tcPr marL="72159" marR="72159" marT="72159" marB="72159" anchor="ctr">
                    <a:lnL>
                      <a:noFill/>
                    </a:lnL>
                    <a:lnR>
                      <a:noFill/>
                    </a:lnR>
                    <a:lnT>
                      <a:noFill/>
                    </a:lnT>
                    <a:lnB>
                      <a:noFill/>
                    </a:lnB>
                    <a:solidFill>
                      <a:srgbClr val="FFFF99"/>
                    </a:solidFill>
                  </a:tcPr>
                </a:tc>
                <a:tc>
                  <a:txBody>
                    <a:bodyPr/>
                    <a:lstStyle/>
                    <a:p>
                      <a:pPr algn="l"/>
                      <a:r>
                        <a:rPr lang="en-US" sz="1400"/>
                        <a:t>Si</a:t>
                      </a:r>
                    </a:p>
                  </a:txBody>
                  <a:tcPr marL="72159" marR="72159" marT="72159" marB="72159" anchor="ctr">
                    <a:lnL>
                      <a:noFill/>
                    </a:lnL>
                    <a:lnR>
                      <a:noFill/>
                    </a:lnR>
                    <a:lnT>
                      <a:noFill/>
                    </a:lnT>
                    <a:lnB>
                      <a:noFill/>
                    </a:lnB>
                    <a:solidFill>
                      <a:srgbClr val="FFFF99"/>
                    </a:solidFill>
                  </a:tcPr>
                </a:tc>
                <a:tc>
                  <a:txBody>
                    <a:bodyPr/>
                    <a:lstStyle/>
                    <a:p>
                      <a:pPr algn="l"/>
                      <a:r>
                        <a:rPr lang="en-US" sz="1400" dirty="0"/>
                        <a:t>1.11</a:t>
                      </a:r>
                    </a:p>
                  </a:txBody>
                  <a:tcPr marL="72159" marR="72159" marT="72159" marB="72159" anchor="ctr">
                    <a:lnL>
                      <a:noFill/>
                    </a:lnL>
                    <a:lnR>
                      <a:noFill/>
                    </a:lnR>
                    <a:lnT>
                      <a:noFill/>
                    </a:lnT>
                    <a:lnB>
                      <a:noFill/>
                    </a:lnB>
                    <a:solidFill>
                      <a:srgbClr val="FFFF99"/>
                    </a:solidFill>
                  </a:tcPr>
                </a:tc>
              </a:tr>
              <a:tr h="326571">
                <a:tc>
                  <a:txBody>
                    <a:bodyPr/>
                    <a:lstStyle/>
                    <a:p>
                      <a:pPr algn="l"/>
                      <a:r>
                        <a:rPr lang="en-US" sz="1400" dirty="0"/>
                        <a:t>Cadmium telluride</a:t>
                      </a:r>
                    </a:p>
                  </a:txBody>
                  <a:tcPr marL="72159" marR="72159" marT="72159" marB="72159" anchor="ctr">
                    <a:lnL>
                      <a:noFill/>
                    </a:lnL>
                    <a:lnR>
                      <a:noFill/>
                    </a:lnR>
                    <a:lnT>
                      <a:noFill/>
                    </a:lnT>
                    <a:lnB>
                      <a:noFill/>
                    </a:lnB>
                    <a:solidFill>
                      <a:srgbClr val="FFFF99"/>
                    </a:solidFill>
                  </a:tcPr>
                </a:tc>
                <a:tc>
                  <a:txBody>
                    <a:bodyPr/>
                    <a:lstStyle/>
                    <a:p>
                      <a:pPr algn="l"/>
                      <a:r>
                        <a:rPr lang="en-US" sz="1400"/>
                        <a:t>CdTe</a:t>
                      </a:r>
                    </a:p>
                  </a:txBody>
                  <a:tcPr marL="72159" marR="72159" marT="72159" marB="72159" anchor="ctr">
                    <a:lnL>
                      <a:noFill/>
                    </a:lnL>
                    <a:lnR>
                      <a:noFill/>
                    </a:lnR>
                    <a:lnT>
                      <a:noFill/>
                    </a:lnT>
                    <a:lnB>
                      <a:noFill/>
                    </a:lnB>
                    <a:solidFill>
                      <a:srgbClr val="FFFF99"/>
                    </a:solidFill>
                  </a:tcPr>
                </a:tc>
                <a:tc>
                  <a:txBody>
                    <a:bodyPr/>
                    <a:lstStyle/>
                    <a:p>
                      <a:pPr algn="l"/>
                      <a:r>
                        <a:rPr lang="en-US" sz="1400"/>
                        <a:t>1.49</a:t>
                      </a:r>
                    </a:p>
                  </a:txBody>
                  <a:tcPr marL="72159" marR="72159" marT="72159" marB="72159" anchor="ctr">
                    <a:lnL>
                      <a:noFill/>
                    </a:lnL>
                    <a:lnR>
                      <a:noFill/>
                    </a:lnR>
                    <a:lnT>
                      <a:noFill/>
                    </a:lnT>
                    <a:lnB>
                      <a:noFill/>
                    </a:lnB>
                    <a:solidFill>
                      <a:srgbClr val="FFFF99"/>
                    </a:solidFill>
                  </a:tcPr>
                </a:tc>
              </a:tr>
              <a:tr h="326571">
                <a:tc>
                  <a:txBody>
                    <a:bodyPr/>
                    <a:lstStyle/>
                    <a:p>
                      <a:pPr algn="l"/>
                      <a:r>
                        <a:rPr lang="en-US" sz="1400"/>
                        <a:t>Cadmium selenide</a:t>
                      </a:r>
                    </a:p>
                  </a:txBody>
                  <a:tcPr marL="72159" marR="72159" marT="72159" marB="72159" anchor="ctr">
                    <a:lnL>
                      <a:noFill/>
                    </a:lnL>
                    <a:lnR>
                      <a:noFill/>
                    </a:lnR>
                    <a:lnT>
                      <a:noFill/>
                    </a:lnT>
                    <a:lnB>
                      <a:noFill/>
                    </a:lnB>
                    <a:solidFill>
                      <a:srgbClr val="FFFF99"/>
                    </a:solidFill>
                  </a:tcPr>
                </a:tc>
                <a:tc>
                  <a:txBody>
                    <a:bodyPr/>
                    <a:lstStyle/>
                    <a:p>
                      <a:pPr algn="l"/>
                      <a:r>
                        <a:rPr lang="en-US" sz="1400"/>
                        <a:t>CdSe</a:t>
                      </a:r>
                    </a:p>
                  </a:txBody>
                  <a:tcPr marL="72159" marR="72159" marT="72159" marB="72159" anchor="ctr">
                    <a:lnL>
                      <a:noFill/>
                    </a:lnL>
                    <a:lnR>
                      <a:noFill/>
                    </a:lnR>
                    <a:lnT>
                      <a:noFill/>
                    </a:lnT>
                    <a:lnB>
                      <a:noFill/>
                    </a:lnB>
                    <a:solidFill>
                      <a:srgbClr val="FFFF99"/>
                    </a:solidFill>
                  </a:tcPr>
                </a:tc>
                <a:tc>
                  <a:txBody>
                    <a:bodyPr/>
                    <a:lstStyle/>
                    <a:p>
                      <a:pPr algn="l"/>
                      <a:r>
                        <a:rPr lang="en-US" sz="1400"/>
                        <a:t>1.73</a:t>
                      </a:r>
                    </a:p>
                  </a:txBody>
                  <a:tcPr marL="72159" marR="72159" marT="72159" marB="72159" anchor="ctr">
                    <a:lnL>
                      <a:noFill/>
                    </a:lnL>
                    <a:lnR>
                      <a:noFill/>
                    </a:lnR>
                    <a:lnT>
                      <a:noFill/>
                    </a:lnT>
                    <a:lnB>
                      <a:noFill/>
                    </a:lnB>
                    <a:solidFill>
                      <a:srgbClr val="FFFF99"/>
                    </a:solidFill>
                  </a:tcPr>
                </a:tc>
              </a:tr>
              <a:tr h="326571">
                <a:tc>
                  <a:txBody>
                    <a:bodyPr/>
                    <a:lstStyle/>
                    <a:p>
                      <a:pPr algn="l"/>
                      <a:r>
                        <a:rPr lang="en-US" sz="1400" dirty="0"/>
                        <a:t>Gallium arsenide</a:t>
                      </a:r>
                    </a:p>
                  </a:txBody>
                  <a:tcPr marL="72159" marR="72159" marT="72159" marB="72159" anchor="ctr">
                    <a:lnL>
                      <a:noFill/>
                    </a:lnL>
                    <a:lnR>
                      <a:noFill/>
                    </a:lnR>
                    <a:lnT>
                      <a:noFill/>
                    </a:lnT>
                    <a:lnB>
                      <a:noFill/>
                    </a:lnB>
                    <a:solidFill>
                      <a:srgbClr val="FFFF99"/>
                    </a:solidFill>
                  </a:tcPr>
                </a:tc>
                <a:tc>
                  <a:txBody>
                    <a:bodyPr/>
                    <a:lstStyle/>
                    <a:p>
                      <a:pPr algn="l"/>
                      <a:r>
                        <a:rPr lang="en-US" sz="1400" dirty="0" err="1"/>
                        <a:t>GaAs</a:t>
                      </a:r>
                      <a:endParaRPr lang="en-US" sz="1400" dirty="0"/>
                    </a:p>
                  </a:txBody>
                  <a:tcPr marL="72159" marR="72159" marT="72159" marB="72159" anchor="ctr">
                    <a:lnL>
                      <a:noFill/>
                    </a:lnL>
                    <a:lnR>
                      <a:noFill/>
                    </a:lnR>
                    <a:lnT>
                      <a:noFill/>
                    </a:lnT>
                    <a:lnB>
                      <a:noFill/>
                    </a:lnB>
                    <a:solidFill>
                      <a:srgbClr val="FFFF99"/>
                    </a:solidFill>
                  </a:tcPr>
                </a:tc>
                <a:tc>
                  <a:txBody>
                    <a:bodyPr/>
                    <a:lstStyle/>
                    <a:p>
                      <a:pPr algn="l"/>
                      <a:r>
                        <a:rPr lang="en-US" sz="1400" dirty="0"/>
                        <a:t>1.43</a:t>
                      </a:r>
                    </a:p>
                  </a:txBody>
                  <a:tcPr marL="72159" marR="72159" marT="72159" marB="72159" anchor="ctr">
                    <a:lnL>
                      <a:noFill/>
                    </a:lnL>
                    <a:lnR>
                      <a:noFill/>
                    </a:lnR>
                    <a:lnT>
                      <a:noFill/>
                    </a:lnT>
                    <a:lnB>
                      <a:noFill/>
                    </a:lnB>
                    <a:solidFill>
                      <a:srgbClr val="FFFF99"/>
                    </a:solidFill>
                  </a:tcPr>
                </a:tc>
              </a:tr>
              <a:tr h="326571">
                <a:tc>
                  <a:txBody>
                    <a:bodyPr/>
                    <a:lstStyle/>
                    <a:p>
                      <a:pPr algn="l"/>
                      <a:r>
                        <a:rPr lang="en-US" sz="1400" dirty="0"/>
                        <a:t>Indium </a:t>
                      </a:r>
                      <a:r>
                        <a:rPr lang="en-US" sz="1400" dirty="0" err="1"/>
                        <a:t>phosphide</a:t>
                      </a:r>
                      <a:endParaRPr lang="en-US" sz="1400" dirty="0"/>
                    </a:p>
                  </a:txBody>
                  <a:tcPr marL="72159" marR="72159" marT="72159" marB="72159" anchor="ctr">
                    <a:lnL>
                      <a:noFill/>
                    </a:lnL>
                    <a:lnR>
                      <a:noFill/>
                    </a:lnR>
                    <a:lnT>
                      <a:noFill/>
                    </a:lnT>
                    <a:lnB>
                      <a:noFill/>
                    </a:lnB>
                    <a:solidFill>
                      <a:srgbClr val="FFFF99"/>
                    </a:solidFill>
                  </a:tcPr>
                </a:tc>
                <a:tc>
                  <a:txBody>
                    <a:bodyPr/>
                    <a:lstStyle/>
                    <a:p>
                      <a:pPr algn="l"/>
                      <a:r>
                        <a:rPr lang="en-US" sz="1400"/>
                        <a:t>InP</a:t>
                      </a:r>
                    </a:p>
                  </a:txBody>
                  <a:tcPr marL="72159" marR="72159" marT="72159" marB="72159" anchor="ctr">
                    <a:lnL>
                      <a:noFill/>
                    </a:lnL>
                    <a:lnR>
                      <a:noFill/>
                    </a:lnR>
                    <a:lnT>
                      <a:noFill/>
                    </a:lnT>
                    <a:lnB>
                      <a:noFill/>
                    </a:lnB>
                    <a:solidFill>
                      <a:srgbClr val="FFFF99"/>
                    </a:solidFill>
                  </a:tcPr>
                </a:tc>
                <a:tc>
                  <a:txBody>
                    <a:bodyPr/>
                    <a:lstStyle/>
                    <a:p>
                      <a:pPr algn="l"/>
                      <a:r>
                        <a:rPr lang="en-US" sz="1400" dirty="0"/>
                        <a:t>1.35</a:t>
                      </a:r>
                    </a:p>
                  </a:txBody>
                  <a:tcPr marL="72159" marR="72159" marT="72159" marB="72159" anchor="ctr">
                    <a:lnL>
                      <a:noFill/>
                    </a:lnL>
                    <a:lnR>
                      <a:noFill/>
                    </a:lnR>
                    <a:lnT>
                      <a:noFill/>
                    </a:lnT>
                    <a:lnB>
                      <a:noFill/>
                    </a:lnB>
                    <a:solidFill>
                      <a:srgbClr val="FFFF99"/>
                    </a:solidFill>
                  </a:tcPr>
                </a:tc>
              </a:tr>
            </a:tbl>
          </a:graphicData>
        </a:graphic>
      </p:graphicFrame>
      <p:pic>
        <p:nvPicPr>
          <p:cNvPr id="67586" name="Picture 2" descr="Image result"/>
          <p:cNvPicPr>
            <a:picLocks noChangeAspect="1" noChangeArrowheads="1"/>
          </p:cNvPicPr>
          <p:nvPr/>
        </p:nvPicPr>
        <p:blipFill>
          <a:blip r:embed="rId2"/>
          <a:srcRect/>
          <a:stretch>
            <a:fillRect/>
          </a:stretch>
        </p:blipFill>
        <p:spPr bwMode="auto">
          <a:xfrm>
            <a:off x="152400" y="4495800"/>
            <a:ext cx="4381497" cy="2133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30480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Wide band gap electronic devices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are expected to cut down energy losses. Electronic devices based on them will be </a:t>
            </a:r>
            <a:r>
              <a:rPr lang="en-US" dirty="0" smtClean="0">
                <a:latin typeface="Arial" pitchFamily="34" charset="0"/>
                <a:ea typeface="Times New Roman" pitchFamily="18" charset="0"/>
                <a:cs typeface="Arial" pitchFamily="34" charset="0"/>
              </a:rPr>
              <a:t>a</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ble to eliminate up to 90% of the power losses that currently occur during AC-to-DC and DC-to-AC electricity conversion.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They can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handle voltages more than 10 times higher than Si-based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devices, greatly enhancing performance in high-power applications. They are expected to ensure more reliable and consistent power electronic device operation.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They are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suitable for higher-temperature </a:t>
            </a:r>
            <a:r>
              <a:rPr kumimoji="0" lang="en-US"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operations</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:Wide</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band gap semiconductors  are expected to operate at temperatures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upto</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300°C which is approximately twice the maximum temperature of operation possible for silicon based devices. This tolerance for higher operating temperature results in better overall system reliability, enables smaller and lighter systems  and creates opportunities for new applications.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Wide band gap semiconductors are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useful for higher frequencies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They operate at frequencies at least 10 times higher than Si-based devices, making possible more compact, less costly product designs and opening up a range of new applications, such as radio frequency (RF) amplifiers.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Wide band gap materials such as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InGaN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have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greater lighting efficiency: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indium gallium nitride devices can emit colors all the way from visible red to ultraviolet, which has made these compounds very attractive.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Wide band gap  based LEDs produce more than 10 times more light per watt of input energy than comparable incandescent bulbs and extend service life by 30 times or more. The deep ultraviolet LED’s mostly  based on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have potential applications not only in white lighting (~255 nm) but also in UV based air and water purifiers ( ~ 265 nm) and biomedical sensors (~ 280 nm) worth tens of billions of dollars.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04800" y="838200"/>
            <a:ext cx="8610600" cy="470898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InCl</a:t>
            </a:r>
            <a:r>
              <a:rPr kumimoji="0" lang="en-US" sz="2000" b="0" i="0" u="none" strike="noStrike" cap="none" normalizeH="0" baseline="-30000" dirty="0" smtClean="0">
                <a:ln>
                  <a:noFill/>
                </a:ln>
                <a:solidFill>
                  <a:srgbClr val="252525"/>
                </a:solidFill>
                <a:effectLst/>
                <a:latin typeface="Arial" pitchFamily="34" charset="0"/>
                <a:ea typeface="Times New Roman" pitchFamily="18" charset="0"/>
                <a:cs typeface="Arial" pitchFamily="34" charset="0"/>
              </a:rPr>
              <a:t>3</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is a mild, air and moisture stable Lewis acid which has been found to be useful in  acid catalyzed organic reactions. Unlike many other Lewis acids, it has excellent functional group tolerance (such as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epoxides</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acetals</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alkynes and alkenes) and gives better yield and selectivity compared to  mild Lewis acids such as ZnCl</a:t>
            </a:r>
            <a:r>
              <a:rPr kumimoji="0" lang="en-US" sz="2000" b="0" i="0" u="none" strike="noStrike" cap="none" normalizeH="0" baseline="-30000" dirty="0" smtClean="0">
                <a:ln>
                  <a:noFill/>
                </a:ln>
                <a:solidFill>
                  <a:srgbClr val="252525"/>
                </a:solidFill>
                <a:effectLst/>
                <a:latin typeface="Arial" pitchFamily="34" charset="0"/>
                <a:ea typeface="Times New Roman" pitchFamily="18" charset="0"/>
                <a:cs typeface="Arial" pitchFamily="34" charset="0"/>
              </a:rPr>
              <a:t>2</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buFontTx/>
              <a:buChar char="•"/>
            </a:pPr>
            <a:r>
              <a:rPr lang="en-US" sz="2000" dirty="0" smtClean="0">
                <a:solidFill>
                  <a:srgbClr val="252525"/>
                </a:solidFill>
                <a:latin typeface="Arial" pitchFamily="34" charset="0"/>
                <a:ea typeface="Times New Roman" pitchFamily="18" charset="0"/>
                <a:cs typeface="Arial" pitchFamily="34" charset="0"/>
              </a:rPr>
              <a:t>Indium tin oxide (ITO) is one of the most widely used </a:t>
            </a:r>
            <a:r>
              <a:rPr lang="en-US" sz="2000" dirty="0" smtClean="0">
                <a:latin typeface="Arial" pitchFamily="34" charset="0"/>
                <a:ea typeface="Times New Roman" pitchFamily="18" charset="0"/>
                <a:cs typeface="Arial" pitchFamily="34" charset="0"/>
              </a:rPr>
              <a:t>transparent conducting oxides (TCO)</a:t>
            </a:r>
            <a:r>
              <a:rPr lang="en-US" sz="2000" dirty="0" smtClean="0">
                <a:solidFill>
                  <a:srgbClr val="252525"/>
                </a:solidFill>
                <a:latin typeface="Arial" pitchFamily="34" charset="0"/>
                <a:ea typeface="Times New Roman" pitchFamily="18" charset="0"/>
                <a:cs typeface="Arial" pitchFamily="34" charset="0"/>
              </a:rPr>
              <a:t>. Compared to other TCO’s, its </a:t>
            </a:r>
            <a:r>
              <a:rPr lang="en-US" sz="2000" dirty="0" smtClean="0">
                <a:latin typeface="Arial" pitchFamily="34" charset="0"/>
                <a:ea typeface="Times New Roman" pitchFamily="18" charset="0"/>
                <a:cs typeface="Arial" pitchFamily="34" charset="0"/>
              </a:rPr>
              <a:t>electrical conductivity</a:t>
            </a:r>
            <a:r>
              <a:rPr lang="en-US" sz="2000" dirty="0" smtClean="0">
                <a:solidFill>
                  <a:srgbClr val="252525"/>
                </a:solidFill>
                <a:latin typeface="Arial" pitchFamily="34" charset="0"/>
                <a:ea typeface="Times New Roman" pitchFamily="18" charset="0"/>
                <a:cs typeface="Arial" pitchFamily="34" charset="0"/>
              </a:rPr>
              <a:t> and </a:t>
            </a:r>
            <a:r>
              <a:rPr lang="en-US" sz="2000" dirty="0" smtClean="0">
                <a:latin typeface="Arial" pitchFamily="34" charset="0"/>
                <a:ea typeface="Times New Roman" pitchFamily="18" charset="0"/>
                <a:cs typeface="Arial" pitchFamily="34" charset="0"/>
              </a:rPr>
              <a:t>optical transparency are quite high</a:t>
            </a:r>
            <a:r>
              <a:rPr lang="en-US" sz="2000" dirty="0" smtClean="0">
                <a:solidFill>
                  <a:srgbClr val="252525"/>
                </a:solidFill>
                <a:latin typeface="Arial" pitchFamily="34" charset="0"/>
                <a:ea typeface="Times New Roman" pitchFamily="18" charset="0"/>
                <a:cs typeface="Arial" pitchFamily="34" charset="0"/>
              </a:rPr>
              <a:t>, as well as the ease with which it can be deposited as a thin film. Modern day mobile phones, ATM counters and any device using touch screen technology  involve use of ITO. It is also used for heating of glass for removing frost formation especially aircraft glass windows.</a:t>
            </a:r>
            <a:endParaRPr lang="en-US" sz="20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981200" y="228600"/>
            <a:ext cx="4267200" cy="461665"/>
          </a:xfrm>
          <a:prstGeom prst="rect">
            <a:avLst/>
          </a:prstGeom>
          <a:noFill/>
        </p:spPr>
        <p:txBody>
          <a:bodyPr wrap="square" rtlCol="0">
            <a:spAutoFit/>
          </a:bodyPr>
          <a:lstStyle/>
          <a:p>
            <a:pPr algn="ctr"/>
            <a:r>
              <a:rPr lang="en-US" sz="2400" b="1" dirty="0" smtClean="0"/>
              <a:t>INDIUM</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5" name="Picture 3"/>
          <p:cNvPicPr>
            <a:picLocks noChangeAspect="1" noChangeArrowheads="1"/>
          </p:cNvPicPr>
          <p:nvPr/>
        </p:nvPicPr>
        <p:blipFill rotWithShape="1">
          <a:blip r:embed="rId2"/>
          <a:srcRect t="22688"/>
          <a:stretch/>
        </p:blipFill>
        <p:spPr bwMode="auto">
          <a:xfrm>
            <a:off x="2438400" y="1676400"/>
            <a:ext cx="2589933" cy="1295400"/>
          </a:xfrm>
          <a:prstGeom prst="rect">
            <a:avLst/>
          </a:prstGeom>
          <a:noFill/>
          <a:ln w="9525">
            <a:noFill/>
            <a:miter lim="800000"/>
            <a:headEnd/>
            <a:tailEnd/>
          </a:ln>
          <a:effectLst/>
        </p:spPr>
      </p:pic>
      <p:pic>
        <p:nvPicPr>
          <p:cNvPr id="59394" name="Picture 2" descr="Image result for led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82942"/>
            <a:ext cx="836705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Image result for led compari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04" y="228600"/>
            <a:ext cx="8096250" cy="3724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702361678"/>
              </p:ext>
            </p:extLst>
          </p:nvPr>
        </p:nvGraphicFramePr>
        <p:xfrm>
          <a:off x="962923" y="3895130"/>
          <a:ext cx="6885677" cy="1103373"/>
        </p:xfrm>
        <a:graphic>
          <a:graphicData uri="http://schemas.openxmlformats.org/presentationml/2006/ole">
            <mc:AlternateContent xmlns:mc="http://schemas.openxmlformats.org/markup-compatibility/2006">
              <mc:Choice xmlns:v="urn:schemas-microsoft-com:vml" Requires="v">
                <p:oleObj spid="_x0000_s57376" name="CS ChemDraw Drawing" r:id="rId3" imgW="4199736" imgH="672905" progId="ChemDraw.Document.6.0">
                  <p:embed/>
                </p:oleObj>
              </mc:Choice>
              <mc:Fallback>
                <p:oleObj name="CS ChemDraw Drawing" r:id="rId3" imgW="4199736" imgH="672905" progId="ChemDraw.Document.6.0">
                  <p:embed/>
                  <p:pic>
                    <p:nvPicPr>
                      <p:cNvPr id="0" name=""/>
                      <p:cNvPicPr/>
                      <p:nvPr/>
                    </p:nvPicPr>
                    <p:blipFill>
                      <a:blip r:embed="rId4"/>
                      <a:stretch>
                        <a:fillRect/>
                      </a:stretch>
                    </p:blipFill>
                    <p:spPr>
                      <a:xfrm>
                        <a:off x="962923" y="3895130"/>
                        <a:ext cx="6885677" cy="1103373"/>
                      </a:xfrm>
                      <a:prstGeom prst="rect">
                        <a:avLst/>
                      </a:prstGeom>
                    </p:spPr>
                  </p:pic>
                </p:oleObj>
              </mc:Fallback>
            </mc:AlternateContent>
          </a:graphicData>
        </a:graphic>
      </p:graphicFrame>
      <p:sp>
        <p:nvSpPr>
          <p:cNvPr id="3" name="TextBox 2"/>
          <p:cNvSpPr txBox="1"/>
          <p:nvPr/>
        </p:nvSpPr>
        <p:spPr>
          <a:xfrm>
            <a:off x="1828800" y="304800"/>
            <a:ext cx="5486400" cy="400110"/>
          </a:xfrm>
          <a:prstGeom prst="rect">
            <a:avLst/>
          </a:prstGeom>
          <a:noFill/>
        </p:spPr>
        <p:txBody>
          <a:bodyPr wrap="square" rtlCol="0">
            <a:spAutoFit/>
          </a:bodyPr>
          <a:lstStyle/>
          <a:p>
            <a:pPr algn="ctr"/>
            <a:r>
              <a:rPr lang="en-IN" sz="2000" dirty="0" smtClean="0">
                <a:latin typeface="Arial" panose="020B0604020202020204" pitchFamily="34" charset="0"/>
                <a:cs typeface="Arial" panose="020B0604020202020204" pitchFamily="34" charset="0"/>
              </a:rPr>
              <a:t>Indium in organic synthesis</a:t>
            </a:r>
            <a:endParaRPr lang="en-IN" sz="2000" dirty="0">
              <a:latin typeface="Arial" panose="020B0604020202020204" pitchFamily="34" charset="0"/>
              <a:cs typeface="Arial" panose="020B0604020202020204" pitchFamily="34" charset="0"/>
            </a:endParaRPr>
          </a:p>
        </p:txBody>
      </p:sp>
      <p:sp>
        <p:nvSpPr>
          <p:cNvPr id="5" name="TextBox 4"/>
          <p:cNvSpPr txBox="1"/>
          <p:nvPr/>
        </p:nvSpPr>
        <p:spPr>
          <a:xfrm>
            <a:off x="381000" y="1066800"/>
            <a:ext cx="8340036" cy="646331"/>
          </a:xfrm>
          <a:prstGeom prst="rect">
            <a:avLst/>
          </a:prstGeom>
          <a:noFill/>
        </p:spPr>
        <p:txBody>
          <a:bodyPr wrap="square" rtlCol="0">
            <a:spAutoFit/>
          </a:bodyPr>
          <a:lstStyle/>
          <a:p>
            <a:r>
              <a:rPr lang="en-IN" dirty="0" smtClean="0"/>
              <a:t>Indium metal is air stable and non-toxic with a first ionization potential of 5.8 eV close to Na and Li and is therefore an efficient single electron transfer agent</a:t>
            </a:r>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val="938937117"/>
              </p:ext>
            </p:extLst>
          </p:nvPr>
        </p:nvGraphicFramePr>
        <p:xfrm>
          <a:off x="1295400" y="1981200"/>
          <a:ext cx="6934204" cy="741680"/>
        </p:xfrm>
        <a:graphic>
          <a:graphicData uri="http://schemas.openxmlformats.org/drawingml/2006/table">
            <a:tbl>
              <a:tblPr firstRow="1" bandRow="1">
                <a:tableStyleId>{5C22544A-7EE6-4342-B048-85BDC9FD1C3A}</a:tableStyleId>
              </a:tblPr>
              <a:tblGrid>
                <a:gridCol w="1066801"/>
                <a:gridCol w="1143001"/>
                <a:gridCol w="942110"/>
                <a:gridCol w="1260764"/>
                <a:gridCol w="1260764"/>
                <a:gridCol w="1260764"/>
              </a:tblGrid>
              <a:tr h="370840">
                <a:tc>
                  <a:txBody>
                    <a:bodyPr/>
                    <a:lstStyle/>
                    <a:p>
                      <a:r>
                        <a:rPr lang="en-IN" dirty="0" smtClean="0"/>
                        <a:t>In</a:t>
                      </a:r>
                      <a:endParaRPr lang="en-IN" dirty="0"/>
                    </a:p>
                  </a:txBody>
                  <a:tcPr/>
                </a:tc>
                <a:tc>
                  <a:txBody>
                    <a:bodyPr/>
                    <a:lstStyle/>
                    <a:p>
                      <a:r>
                        <a:rPr lang="en-IN" dirty="0" smtClean="0"/>
                        <a:t>Mg</a:t>
                      </a:r>
                      <a:endParaRPr lang="en-IN" dirty="0"/>
                    </a:p>
                  </a:txBody>
                  <a:tcPr/>
                </a:tc>
                <a:tc>
                  <a:txBody>
                    <a:bodyPr/>
                    <a:lstStyle/>
                    <a:p>
                      <a:r>
                        <a:rPr lang="en-IN" dirty="0" smtClean="0"/>
                        <a:t>Zn</a:t>
                      </a:r>
                      <a:endParaRPr lang="en-IN" dirty="0"/>
                    </a:p>
                  </a:txBody>
                  <a:tcPr/>
                </a:tc>
                <a:tc>
                  <a:txBody>
                    <a:bodyPr/>
                    <a:lstStyle/>
                    <a:p>
                      <a:r>
                        <a:rPr lang="en-IN" dirty="0" err="1" smtClean="0"/>
                        <a:t>Sn</a:t>
                      </a:r>
                      <a:endParaRPr lang="en-IN" dirty="0"/>
                    </a:p>
                  </a:txBody>
                  <a:tcPr/>
                </a:tc>
                <a:tc>
                  <a:txBody>
                    <a:bodyPr/>
                    <a:lstStyle/>
                    <a:p>
                      <a:r>
                        <a:rPr lang="en-IN" dirty="0" smtClean="0"/>
                        <a:t>Li</a:t>
                      </a:r>
                      <a:endParaRPr lang="en-IN" dirty="0"/>
                    </a:p>
                  </a:txBody>
                  <a:tcPr/>
                </a:tc>
                <a:tc>
                  <a:txBody>
                    <a:bodyPr/>
                    <a:lstStyle/>
                    <a:p>
                      <a:r>
                        <a:rPr lang="en-IN" dirty="0" smtClean="0"/>
                        <a:t>Na</a:t>
                      </a:r>
                      <a:endParaRPr lang="en-IN" dirty="0"/>
                    </a:p>
                  </a:txBody>
                  <a:tcPr/>
                </a:tc>
              </a:tr>
              <a:tr h="370840">
                <a:tc>
                  <a:txBody>
                    <a:bodyPr/>
                    <a:lstStyle/>
                    <a:p>
                      <a:r>
                        <a:rPr lang="en-IN" dirty="0" smtClean="0"/>
                        <a:t>5.79 eV</a:t>
                      </a:r>
                      <a:endParaRPr lang="en-IN" dirty="0"/>
                    </a:p>
                  </a:txBody>
                  <a:tcPr/>
                </a:tc>
                <a:tc>
                  <a:txBody>
                    <a:bodyPr/>
                    <a:lstStyle/>
                    <a:p>
                      <a:r>
                        <a:rPr lang="en-IN" dirty="0" smtClean="0"/>
                        <a:t>7.65 eV</a:t>
                      </a:r>
                      <a:endParaRPr lang="en-IN" dirty="0"/>
                    </a:p>
                  </a:txBody>
                  <a:tcPr/>
                </a:tc>
                <a:tc>
                  <a:txBody>
                    <a:bodyPr/>
                    <a:lstStyle/>
                    <a:p>
                      <a:r>
                        <a:rPr lang="en-IN" dirty="0" smtClean="0"/>
                        <a:t>9.39</a:t>
                      </a:r>
                      <a:endParaRPr lang="en-IN" dirty="0"/>
                    </a:p>
                  </a:txBody>
                  <a:tcPr/>
                </a:tc>
                <a:tc>
                  <a:txBody>
                    <a:bodyPr/>
                    <a:lstStyle/>
                    <a:p>
                      <a:r>
                        <a:rPr lang="en-IN" dirty="0" smtClean="0"/>
                        <a:t>7.43</a:t>
                      </a:r>
                      <a:endParaRPr lang="en-IN" dirty="0"/>
                    </a:p>
                  </a:txBody>
                  <a:tcPr/>
                </a:tc>
                <a:tc>
                  <a:txBody>
                    <a:bodyPr/>
                    <a:lstStyle/>
                    <a:p>
                      <a:r>
                        <a:rPr lang="en-IN" dirty="0" smtClean="0"/>
                        <a:t>5.39</a:t>
                      </a:r>
                      <a:endParaRPr lang="en-IN" dirty="0"/>
                    </a:p>
                  </a:txBody>
                  <a:tcPr/>
                </a:tc>
                <a:tc>
                  <a:txBody>
                    <a:bodyPr/>
                    <a:lstStyle/>
                    <a:p>
                      <a:r>
                        <a:rPr lang="en-IN" dirty="0" smtClean="0"/>
                        <a:t>5.12</a:t>
                      </a:r>
                      <a:endParaRPr lang="en-IN" dirty="0"/>
                    </a:p>
                  </a:txBody>
                  <a:tcPr/>
                </a:tc>
              </a:tr>
            </a:tbl>
          </a:graphicData>
        </a:graphic>
      </p:graphicFrame>
      <p:sp>
        <p:nvSpPr>
          <p:cNvPr id="7" name="TextBox 6"/>
          <p:cNvSpPr txBox="1"/>
          <p:nvPr/>
        </p:nvSpPr>
        <p:spPr>
          <a:xfrm>
            <a:off x="381000" y="2971800"/>
            <a:ext cx="8077200" cy="923330"/>
          </a:xfrm>
          <a:prstGeom prst="rect">
            <a:avLst/>
          </a:prstGeom>
          <a:noFill/>
        </p:spPr>
        <p:txBody>
          <a:bodyPr wrap="square" rtlCol="0">
            <a:spAutoFit/>
          </a:bodyPr>
          <a:lstStyle/>
          <a:p>
            <a:r>
              <a:rPr lang="en-IN" dirty="0" err="1" smtClean="0"/>
              <a:t>Allyl</a:t>
            </a:r>
            <a:r>
              <a:rPr lang="en-IN" dirty="0" smtClean="0"/>
              <a:t> indium halides are formed without formation of </a:t>
            </a:r>
            <a:r>
              <a:rPr lang="en-IN" dirty="0" err="1" smtClean="0"/>
              <a:t>Wurtz</a:t>
            </a:r>
            <a:r>
              <a:rPr lang="en-IN" dirty="0" smtClean="0"/>
              <a:t> type coupling products by mixing indium powder and </a:t>
            </a:r>
            <a:r>
              <a:rPr lang="en-IN" dirty="0" err="1" smtClean="0"/>
              <a:t>allyl</a:t>
            </a:r>
            <a:r>
              <a:rPr lang="en-IN" dirty="0" smtClean="0"/>
              <a:t> halides (useful for </a:t>
            </a:r>
            <a:r>
              <a:rPr lang="en-IN" dirty="0" err="1" smtClean="0"/>
              <a:t>allylation</a:t>
            </a:r>
            <a:r>
              <a:rPr lang="en-IN" dirty="0" smtClean="0"/>
              <a:t> of carbonyl compounds) . Indium mediated </a:t>
            </a:r>
            <a:r>
              <a:rPr lang="en-IN" dirty="0" err="1"/>
              <a:t>B</a:t>
            </a:r>
            <a:r>
              <a:rPr lang="en-IN" dirty="0" err="1" smtClean="0"/>
              <a:t>arbier</a:t>
            </a:r>
            <a:r>
              <a:rPr lang="en-IN" dirty="0" smtClean="0"/>
              <a:t> type </a:t>
            </a:r>
            <a:r>
              <a:rPr lang="en-IN" dirty="0" err="1" smtClean="0"/>
              <a:t>allylations</a:t>
            </a:r>
            <a:r>
              <a:rPr lang="en-IN" dirty="0" smtClean="0"/>
              <a:t> are done in water medium</a:t>
            </a:r>
            <a:endParaRPr lang="en-IN" dirty="0"/>
          </a:p>
        </p:txBody>
      </p:sp>
      <p:sp>
        <p:nvSpPr>
          <p:cNvPr id="8" name="TextBox 7"/>
          <p:cNvSpPr txBox="1"/>
          <p:nvPr/>
        </p:nvSpPr>
        <p:spPr>
          <a:xfrm>
            <a:off x="685800" y="5257800"/>
            <a:ext cx="7772400" cy="646331"/>
          </a:xfrm>
          <a:prstGeom prst="rect">
            <a:avLst/>
          </a:prstGeom>
          <a:noFill/>
        </p:spPr>
        <p:txBody>
          <a:bodyPr wrap="square" rtlCol="0">
            <a:spAutoFit/>
          </a:bodyPr>
          <a:lstStyle/>
          <a:p>
            <a:r>
              <a:rPr lang="en-IN" dirty="0" err="1" smtClean="0"/>
              <a:t>Organoindium</a:t>
            </a:r>
            <a:r>
              <a:rPr lang="en-IN" dirty="0" smtClean="0"/>
              <a:t> compounds are tolerant to water and reactions does not need protection of OH or similar protonated functional groups</a:t>
            </a:r>
            <a:endParaRPr lang="en-IN" dirty="0"/>
          </a:p>
        </p:txBody>
      </p:sp>
      <p:sp>
        <p:nvSpPr>
          <p:cNvPr id="9" name="TextBox 8"/>
          <p:cNvSpPr txBox="1"/>
          <p:nvPr/>
        </p:nvSpPr>
        <p:spPr>
          <a:xfrm>
            <a:off x="685800" y="6163428"/>
            <a:ext cx="7543800" cy="646331"/>
          </a:xfrm>
          <a:prstGeom prst="rect">
            <a:avLst/>
          </a:prstGeom>
          <a:noFill/>
        </p:spPr>
        <p:txBody>
          <a:bodyPr wrap="square" rtlCol="0">
            <a:spAutoFit/>
          </a:bodyPr>
          <a:lstStyle/>
          <a:p>
            <a:r>
              <a:rPr lang="en-IN" dirty="0" smtClean="0"/>
              <a:t>Indium has a tendency to coordinate to heteroatoms especially oxygen of OH or C=O making reactions </a:t>
            </a:r>
            <a:r>
              <a:rPr lang="en-IN" dirty="0" err="1" smtClean="0"/>
              <a:t>regio</a:t>
            </a:r>
            <a:r>
              <a:rPr lang="en-IN" dirty="0" smtClean="0"/>
              <a:t>-, stereo and chemo-selective.</a:t>
            </a:r>
            <a:endParaRPr lang="en-IN" dirty="0"/>
          </a:p>
        </p:txBody>
      </p:sp>
    </p:spTree>
    <p:extLst>
      <p:ext uri="{BB962C8B-B14F-4D97-AF65-F5344CB8AC3E}">
        <p14:creationId xmlns:p14="http://schemas.microsoft.com/office/powerpoint/2010/main" val="2603442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295400"/>
          <a:ext cx="8762999" cy="3962400"/>
        </p:xfrm>
        <a:graphic>
          <a:graphicData uri="http://schemas.openxmlformats.org/drawingml/2006/table">
            <a:tbl>
              <a:tblPr/>
              <a:tblGrid>
                <a:gridCol w="1845302"/>
                <a:gridCol w="1749102"/>
                <a:gridCol w="2186377"/>
                <a:gridCol w="1845302"/>
                <a:gridCol w="1136916"/>
              </a:tblGrid>
              <a:tr h="522514">
                <a:tc>
                  <a:txBody>
                    <a:bodyPr/>
                    <a:lstStyle/>
                    <a:p>
                      <a:pPr marL="0" marR="0" algn="just">
                        <a:spcBef>
                          <a:spcPts val="0"/>
                        </a:spcBef>
                        <a:spcAft>
                          <a:spcPts val="0"/>
                        </a:spcAft>
                      </a:pPr>
                      <a:r>
                        <a:rPr lang="en-US" sz="2000" b="1" dirty="0">
                          <a:latin typeface="Times New Roman"/>
                          <a:ea typeface="Times New Roman"/>
                          <a:cs typeface="Times New Roman"/>
                        </a:rPr>
                        <a:t>TCO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latin typeface="Times New Roman"/>
                          <a:ea typeface="Times New Roman"/>
                          <a:cs typeface="Times New Roman"/>
                        </a:rPr>
                        <a:t>Transmittance</a:t>
                      </a:r>
                    </a:p>
                    <a:p>
                      <a:pPr marL="0" marR="0" algn="just">
                        <a:spcBef>
                          <a:spcPts val="0"/>
                        </a:spcBef>
                        <a:spcAft>
                          <a:spcPts val="0"/>
                        </a:spcAft>
                      </a:pPr>
                      <a:r>
                        <a:rPr lang="en-US" sz="2000" b="1" dirty="0">
                          <a:latin typeface="Times New Roman"/>
                          <a:ea typeface="Times New Roman"/>
                          <a:cs typeface="Times New Roman"/>
                        </a:rPr>
                        <a:t>of visible light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latin typeface="Times New Roman"/>
                          <a:ea typeface="Times New Roman"/>
                          <a:cs typeface="Times New Roman"/>
                        </a:rPr>
                        <a:t>Electrical</a:t>
                      </a:r>
                    </a:p>
                    <a:p>
                      <a:pPr marL="0" marR="0" algn="just">
                        <a:spcBef>
                          <a:spcPts val="0"/>
                        </a:spcBef>
                        <a:spcAft>
                          <a:spcPts val="0"/>
                        </a:spcAft>
                      </a:pPr>
                      <a:r>
                        <a:rPr lang="en-US" sz="2000" b="1" dirty="0">
                          <a:latin typeface="Times New Roman"/>
                          <a:ea typeface="Times New Roman"/>
                          <a:cs typeface="Times New Roman"/>
                        </a:rPr>
                        <a:t>resistivity (ohm.cm)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latin typeface="Times New Roman"/>
                          <a:ea typeface="Times New Roman"/>
                          <a:cs typeface="Times New Roman"/>
                        </a:rPr>
                        <a:t>Deposition method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latin typeface="Times New Roman"/>
                          <a:ea typeface="Times New Roman"/>
                          <a:cs typeface="Times New Roman"/>
                        </a:rPr>
                        <a:t>band gap </a:t>
                      </a:r>
                    </a:p>
                    <a:p>
                      <a:pPr marL="0" marR="0" algn="just">
                        <a:spcBef>
                          <a:spcPts val="0"/>
                        </a:spcBef>
                        <a:spcAft>
                          <a:spcPts val="0"/>
                        </a:spcAft>
                      </a:pPr>
                      <a:r>
                        <a:rPr lang="en-US" sz="2000" b="1" dirty="0" err="1">
                          <a:latin typeface="Times New Roman"/>
                          <a:ea typeface="Times New Roman"/>
                          <a:cs typeface="Times New Roman"/>
                        </a:rPr>
                        <a:t>eV</a:t>
                      </a:r>
                      <a:endParaRPr lang="en-US" sz="20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marL="0" marR="0" algn="just">
                        <a:spcBef>
                          <a:spcPts val="0"/>
                        </a:spcBef>
                        <a:spcAft>
                          <a:spcPts val="0"/>
                        </a:spcAft>
                      </a:pPr>
                      <a:r>
                        <a:rPr lang="en-US" sz="2000">
                          <a:latin typeface="Times New Roman"/>
                          <a:ea typeface="Times New Roman"/>
                          <a:cs typeface="Times New Roman"/>
                        </a:rPr>
                        <a:t>SnO</a:t>
                      </a:r>
                      <a:r>
                        <a:rPr lang="en-US" sz="2000" baseline="-25000">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latin typeface="Times New Roman"/>
                          <a:ea typeface="Times New Roman"/>
                          <a:cs typeface="Times New Roman"/>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latin typeface="Times New Roman"/>
                          <a:ea typeface="Times New Roman"/>
                          <a:cs typeface="Times New Roman"/>
                        </a:rPr>
                        <a:t>6.1x10</a:t>
                      </a:r>
                      <a:r>
                        <a:rPr lang="en-US" sz="2000" baseline="30000"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sputtering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marL="0" marR="0" algn="just">
                        <a:spcBef>
                          <a:spcPts val="0"/>
                        </a:spcBef>
                        <a:spcAft>
                          <a:spcPts val="0"/>
                        </a:spcAft>
                      </a:pPr>
                      <a:r>
                        <a:rPr lang="en-US" sz="2000">
                          <a:latin typeface="Times New Roman"/>
                          <a:ea typeface="Times New Roman"/>
                          <a:cs typeface="Times New Roman"/>
                        </a:rPr>
                        <a:t>In</a:t>
                      </a:r>
                      <a:r>
                        <a:rPr lang="en-US" sz="2000" baseline="-25000">
                          <a:latin typeface="Times New Roman"/>
                          <a:ea typeface="Times New Roman"/>
                          <a:cs typeface="Times New Roman"/>
                        </a:rPr>
                        <a:t>2</a:t>
                      </a:r>
                      <a:r>
                        <a:rPr lang="en-US" sz="2000">
                          <a:latin typeface="Times New Roman"/>
                          <a:ea typeface="Times New Roman"/>
                          <a:cs typeface="Times New Roman"/>
                        </a:rPr>
                        <a:t>O</a:t>
                      </a:r>
                      <a:r>
                        <a:rPr lang="en-US" sz="2000" baseline="-25000">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latin typeface="Times New Roman"/>
                          <a:ea typeface="Times New Roman"/>
                          <a:cs typeface="Times New Roman"/>
                        </a:rPr>
                        <a:t>2.0x10</a:t>
                      </a:r>
                      <a:r>
                        <a:rPr lang="en-US" sz="2000" baseline="30000"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Pulsed laser deposition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514">
                <a:tc>
                  <a:txBody>
                    <a:bodyPr/>
                    <a:lstStyle/>
                    <a:p>
                      <a:pPr marL="0" marR="0" algn="just">
                        <a:spcBef>
                          <a:spcPts val="0"/>
                        </a:spcBef>
                        <a:spcAft>
                          <a:spcPts val="0"/>
                        </a:spcAft>
                      </a:pPr>
                      <a:r>
                        <a:rPr lang="en-US" sz="2000">
                          <a:latin typeface="Times New Roman"/>
                          <a:ea typeface="Times New Roman"/>
                          <a:cs typeface="Times New Roman"/>
                        </a:rPr>
                        <a:t>ITO (In</a:t>
                      </a:r>
                      <a:r>
                        <a:rPr lang="en-US" sz="2000" baseline="-25000">
                          <a:latin typeface="Times New Roman"/>
                          <a:ea typeface="Times New Roman"/>
                          <a:cs typeface="Times New Roman"/>
                        </a:rPr>
                        <a:t>2</a:t>
                      </a:r>
                      <a:r>
                        <a:rPr lang="en-US" sz="2000">
                          <a:latin typeface="Times New Roman"/>
                          <a:ea typeface="Times New Roman"/>
                          <a:cs typeface="Times New Roman"/>
                        </a:rPr>
                        <a:t>O</a:t>
                      </a:r>
                      <a:r>
                        <a:rPr lang="en-US" sz="2000" baseline="-25000">
                          <a:latin typeface="Times New Roman"/>
                          <a:ea typeface="Times New Roman"/>
                          <a:cs typeface="Times New Roman"/>
                        </a:rPr>
                        <a:t>3</a:t>
                      </a:r>
                      <a:r>
                        <a:rPr lang="en-US" sz="2000">
                          <a:latin typeface="Times New Roman"/>
                          <a:ea typeface="Times New Roman"/>
                          <a:cs typeface="Times New Roman"/>
                        </a:rPr>
                        <a:t>:SnO</a:t>
                      </a:r>
                      <a:r>
                        <a:rPr lang="en-US" sz="2000" baseline="-25000">
                          <a:latin typeface="Times New Roman"/>
                          <a:ea typeface="Times New Roman"/>
                          <a:cs typeface="Times New Roman"/>
                        </a:rPr>
                        <a:t>2 </a:t>
                      </a:r>
                      <a:r>
                        <a:rPr lang="en-US" sz="2000">
                          <a:latin typeface="Times New Roman"/>
                          <a:ea typeface="Times New Roman"/>
                          <a:cs typeface="Times New Roman"/>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latin typeface="Times New Roman"/>
                          <a:ea typeface="Times New Roman"/>
                          <a:cs typeface="Times New Roman"/>
                        </a:rPr>
                        <a:t>2.4x10</a:t>
                      </a:r>
                      <a:r>
                        <a:rPr lang="en-US" sz="2000" baseline="30000"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latin typeface="Times New Roman"/>
                          <a:ea typeface="Times New Roman"/>
                          <a:cs typeface="Times New Roman"/>
                        </a:rPr>
                        <a:t>sputtering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marL="0" marR="0" algn="just">
                        <a:spcBef>
                          <a:spcPts val="0"/>
                        </a:spcBef>
                        <a:spcAft>
                          <a:spcPts val="0"/>
                        </a:spcAft>
                      </a:pPr>
                      <a:r>
                        <a:rPr lang="en-US" sz="2000">
                          <a:latin typeface="Times New Roman"/>
                          <a:ea typeface="Times New Roman"/>
                          <a:cs typeface="Times New Roman"/>
                        </a:rPr>
                        <a:t>Cd</a:t>
                      </a:r>
                      <a:r>
                        <a:rPr lang="en-US" sz="2000" baseline="-25000">
                          <a:latin typeface="Times New Roman"/>
                          <a:ea typeface="Times New Roman"/>
                          <a:cs typeface="Times New Roman"/>
                        </a:rPr>
                        <a:t>2</a:t>
                      </a:r>
                      <a:r>
                        <a:rPr lang="en-US" sz="2000">
                          <a:latin typeface="Times New Roman"/>
                          <a:ea typeface="Times New Roman"/>
                          <a:cs typeface="Times New Roman"/>
                        </a:rPr>
                        <a:t>SnO</a:t>
                      </a:r>
                      <a:r>
                        <a:rPr lang="en-US" sz="2000" baseline="-25000">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5.0 x10</a:t>
                      </a:r>
                      <a:r>
                        <a:rPr lang="en-US" sz="2000" baseline="30000">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latin typeface="Times New Roman"/>
                          <a:ea typeface="Times New Roman"/>
                          <a:cs typeface="Times New Roman"/>
                        </a:rPr>
                        <a:t>sputtering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Times New Roman"/>
                          <a:ea typeface="Times New Roman"/>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marL="0" marR="0" algn="just">
                        <a:spcBef>
                          <a:spcPts val="0"/>
                        </a:spcBef>
                        <a:spcAft>
                          <a:spcPts val="0"/>
                        </a:spcAft>
                      </a:pPr>
                      <a:r>
                        <a:rPr lang="en-US" sz="2000">
                          <a:latin typeface="Times New Roman"/>
                          <a:ea typeface="Times New Roman"/>
                          <a:cs typeface="Times New Roman"/>
                        </a:rPr>
                        <a:t>CdIn</a:t>
                      </a:r>
                      <a:r>
                        <a:rPr lang="en-US" sz="2000" baseline="-25000">
                          <a:latin typeface="Times New Roman"/>
                          <a:ea typeface="Times New Roman"/>
                          <a:cs typeface="Times New Roman"/>
                        </a:rPr>
                        <a:t>2</a:t>
                      </a:r>
                      <a:r>
                        <a:rPr lang="en-US" sz="2000">
                          <a:latin typeface="Times New Roman"/>
                          <a:ea typeface="Times New Roman"/>
                          <a:cs typeface="Times New Roman"/>
                        </a:rPr>
                        <a:t>O</a:t>
                      </a:r>
                      <a:r>
                        <a:rPr lang="en-US" sz="2000" baseline="-25000">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2.7x10</a:t>
                      </a:r>
                      <a:r>
                        <a:rPr lang="en-US" sz="2000" baseline="30000">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sputtering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Times New Roman"/>
                          <a:ea typeface="Times New Roman"/>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marL="0" marR="0" algn="just">
                        <a:spcBef>
                          <a:spcPts val="0"/>
                        </a:spcBef>
                        <a:spcAft>
                          <a:spcPts val="0"/>
                        </a:spcAft>
                      </a:pPr>
                      <a:r>
                        <a:rPr lang="en-US" sz="2000">
                          <a:latin typeface="Times New Roman"/>
                          <a:ea typeface="Times New Roman"/>
                          <a:cs typeface="Times New Roman"/>
                        </a:rPr>
                        <a:t>In</a:t>
                      </a:r>
                      <a:r>
                        <a:rPr lang="en-US" sz="2000" baseline="-25000">
                          <a:latin typeface="Times New Roman"/>
                          <a:ea typeface="Times New Roman"/>
                          <a:cs typeface="Times New Roman"/>
                        </a:rPr>
                        <a:t>4</a:t>
                      </a:r>
                      <a:r>
                        <a:rPr lang="en-US" sz="2000">
                          <a:latin typeface="Times New Roman"/>
                          <a:ea typeface="Times New Roman"/>
                          <a:cs typeface="Times New Roman"/>
                        </a:rPr>
                        <a:t>Sn</a:t>
                      </a:r>
                      <a:r>
                        <a:rPr lang="en-US" sz="2000" baseline="-25000">
                          <a:latin typeface="Times New Roman"/>
                          <a:ea typeface="Times New Roman"/>
                          <a:cs typeface="Times New Roman"/>
                        </a:rPr>
                        <a:t>3</a:t>
                      </a:r>
                      <a:r>
                        <a:rPr lang="en-US" sz="2000">
                          <a:latin typeface="Times New Roman"/>
                          <a:ea typeface="Times New Roman"/>
                          <a:cs typeface="Times New Roman"/>
                        </a:rPr>
                        <a:t>O</a:t>
                      </a:r>
                      <a:r>
                        <a:rPr lang="en-US" sz="2000" baseline="-25000">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&gt; 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3.5 x10</a:t>
                      </a:r>
                      <a:r>
                        <a:rPr lang="en-US" sz="2000" baseline="30000">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sputtering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Times New Roman"/>
                          <a:ea typeface="Times New Roman"/>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marL="0" marR="0" algn="just">
                        <a:spcBef>
                          <a:spcPts val="0"/>
                        </a:spcBef>
                        <a:spcAft>
                          <a:spcPts val="0"/>
                        </a:spcAft>
                      </a:pPr>
                      <a:r>
                        <a:rPr lang="en-US" sz="2000">
                          <a:latin typeface="Times New Roman"/>
                          <a:ea typeface="Times New Roman"/>
                          <a:cs typeface="Times New Roman"/>
                        </a:rPr>
                        <a:t>ZnO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&gt; 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2.0x 10</a:t>
                      </a:r>
                      <a:r>
                        <a:rPr lang="en-US" sz="2000" baseline="30000">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sputtering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Times New Roman"/>
                          <a:ea typeface="Times New Roman"/>
                          <a:cs typeface="Times New Roman"/>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marL="0" marR="0" algn="just">
                        <a:spcBef>
                          <a:spcPts val="0"/>
                        </a:spcBef>
                        <a:spcAft>
                          <a:spcPts val="0"/>
                        </a:spcAft>
                      </a:pPr>
                      <a:r>
                        <a:rPr lang="en-US" sz="2000">
                          <a:latin typeface="Times New Roman"/>
                          <a:ea typeface="Times New Roman"/>
                          <a:cs typeface="Times New Roman"/>
                        </a:rPr>
                        <a:t>ZnO:Al (AZO)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~10</a:t>
                      </a:r>
                      <a:r>
                        <a:rPr lang="en-US" sz="2000" baseline="30000">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latin typeface="Times New Roman"/>
                          <a:ea typeface="Times New Roman"/>
                          <a:cs typeface="Times New Roman"/>
                        </a:rPr>
                        <a:t>sputtering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Times New Roman"/>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990600" y="304800"/>
            <a:ext cx="7162800" cy="461665"/>
          </a:xfrm>
          <a:prstGeom prst="rect">
            <a:avLst/>
          </a:prstGeom>
          <a:noFill/>
        </p:spPr>
        <p:txBody>
          <a:bodyPr wrap="square" rtlCol="0">
            <a:spAutoFit/>
          </a:bodyPr>
          <a:lstStyle/>
          <a:p>
            <a:pPr algn="ctr"/>
            <a:r>
              <a:rPr lang="en-US" sz="2400" b="1" dirty="0" smtClean="0"/>
              <a:t>Different examples of transparent conducting oxides</a:t>
            </a:r>
            <a:endParaRPr 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2590800"/>
          <a:ext cx="8381998" cy="2377440"/>
        </p:xfrm>
        <a:graphic>
          <a:graphicData uri="http://schemas.openxmlformats.org/drawingml/2006/table">
            <a:tbl>
              <a:tblPr/>
              <a:tblGrid>
                <a:gridCol w="990597"/>
                <a:gridCol w="1447800"/>
                <a:gridCol w="1143000"/>
                <a:gridCol w="1012583"/>
                <a:gridCol w="1289538"/>
                <a:gridCol w="1370134"/>
                <a:gridCol w="1128346"/>
              </a:tblGrid>
              <a:tr h="853440">
                <a:tc>
                  <a:txBody>
                    <a:bodyPr/>
                    <a:lstStyle/>
                    <a:p>
                      <a:pPr marL="0" marR="0" algn="just">
                        <a:spcBef>
                          <a:spcPts val="0"/>
                        </a:spcBef>
                        <a:spcAft>
                          <a:spcPts val="0"/>
                        </a:spcAft>
                      </a:pPr>
                      <a:r>
                        <a:rPr lang="en-US" sz="1800" dirty="0">
                          <a:latin typeface="Times New Roman"/>
                          <a:ea typeface="Times New Roman"/>
                          <a:cs typeface="Times New Roman"/>
                        </a:rPr>
                        <a:t>P</a:t>
                      </a:r>
                      <a:r>
                        <a:rPr lang="en-US" sz="1800" dirty="0" smtClean="0">
                          <a:latin typeface="Times New Roman"/>
                          <a:ea typeface="Times New Roman"/>
                          <a:cs typeface="Times New Roman"/>
                        </a:rPr>
                        <a:t>roperty</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latin typeface="Times New Roman"/>
                          <a:ea typeface="Times New Roman"/>
                          <a:cs typeface="Times New Roman"/>
                        </a:rPr>
                        <a:t>Transmittance</a:t>
                      </a:r>
                    </a:p>
                    <a:p>
                      <a:pPr marL="0" marR="0" algn="just">
                        <a:spcBef>
                          <a:spcPts val="0"/>
                        </a:spcBef>
                        <a:spcAft>
                          <a:spcPts val="0"/>
                        </a:spcAft>
                      </a:pPr>
                      <a:r>
                        <a:rPr lang="en-US" sz="1800" dirty="0">
                          <a:latin typeface="Times New Roman"/>
                          <a:ea typeface="Times New Roman"/>
                          <a:cs typeface="Times New Roman"/>
                        </a:rPr>
                        <a:t>of visible light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latin typeface="Times New Roman"/>
                          <a:ea typeface="Times New Roman"/>
                          <a:cs typeface="Times New Roman"/>
                        </a:rPr>
                        <a:t>Electrical</a:t>
                      </a:r>
                    </a:p>
                    <a:p>
                      <a:pPr marL="0" marR="0" algn="just">
                        <a:spcBef>
                          <a:spcPts val="0"/>
                        </a:spcBef>
                        <a:spcAft>
                          <a:spcPts val="0"/>
                        </a:spcAft>
                      </a:pPr>
                      <a:r>
                        <a:rPr lang="en-US" sz="1800" dirty="0">
                          <a:latin typeface="Times New Roman"/>
                          <a:ea typeface="Times New Roman"/>
                          <a:cs typeface="Times New Roman"/>
                        </a:rPr>
                        <a:t>resistivity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latin typeface="Times New Roman"/>
                          <a:ea typeface="Times New Roman"/>
                          <a:cs typeface="Times New Roman"/>
                        </a:rPr>
                        <a:t>Melting point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latin typeface="Times New Roman"/>
                          <a:ea typeface="Times New Roman"/>
                          <a:cs typeface="Times New Roman"/>
                        </a:rPr>
                        <a:t>Refractive index and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a:latin typeface="Times New Roman"/>
                          <a:ea typeface="Times New Roman"/>
                          <a:cs typeface="Times New Roman"/>
                        </a:rPr>
                        <a:t>band gap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a:latin typeface="Times New Roman"/>
                          <a:ea typeface="Times New Roman"/>
                          <a:cs typeface="Times New Roman"/>
                        </a:rPr>
                        <a:t>Reflectance of infrared radiation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0160">
                <a:tc>
                  <a:txBody>
                    <a:bodyPr/>
                    <a:lstStyle/>
                    <a:p>
                      <a:pPr marL="0" marR="0" algn="just">
                        <a:spcBef>
                          <a:spcPts val="0"/>
                        </a:spcBef>
                        <a:spcAft>
                          <a:spcPts val="0"/>
                        </a:spcAft>
                      </a:pPr>
                      <a:r>
                        <a:rPr lang="en-US" sz="1800" dirty="0">
                          <a:latin typeface="Times New Roman"/>
                          <a:ea typeface="Times New Roman"/>
                          <a:cs typeface="Times New Roman"/>
                        </a:rPr>
                        <a:t>ITO</a:t>
                      </a:r>
                    </a:p>
                    <a:p>
                      <a:pPr marL="0" marR="0" algn="just">
                        <a:spcBef>
                          <a:spcPts val="0"/>
                        </a:spcBef>
                        <a:spcAft>
                          <a:spcPts val="0"/>
                        </a:spcAft>
                      </a:pPr>
                      <a:r>
                        <a:rPr lang="en-US" sz="1400" dirty="0">
                          <a:latin typeface="Times New Roman"/>
                          <a:ea typeface="Times New Roman"/>
                          <a:cs typeface="Times New Roman"/>
                        </a:rPr>
                        <a:t>(170 nm  thick thin film)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a:latin typeface="Times New Roman"/>
                          <a:ea typeface="Times New Roman"/>
                          <a:cs typeface="Times New Roman"/>
                        </a:rPr>
                        <a:t>91% transmittance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latin typeface="Times New Roman"/>
                          <a:ea typeface="Times New Roman"/>
                          <a:cs typeface="Times New Roman"/>
                        </a:rPr>
                        <a:t>2x 10 </a:t>
                      </a:r>
                      <a:r>
                        <a:rPr lang="en-US" sz="1800" baseline="30000" dirty="0">
                          <a:latin typeface="Times New Roman"/>
                          <a:ea typeface="Times New Roman"/>
                          <a:cs typeface="Times New Roman"/>
                        </a:rPr>
                        <a:t>-4 </a:t>
                      </a:r>
                      <a:r>
                        <a:rPr lang="en-US" sz="1800" dirty="0">
                          <a:latin typeface="Times New Roman"/>
                          <a:ea typeface="Times New Roman"/>
                          <a:cs typeface="Times New Roman"/>
                        </a:rPr>
                        <a:t>ohm.cm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a:latin typeface="Times New Roman"/>
                          <a:ea typeface="Times New Roman"/>
                          <a:cs typeface="Times New Roman"/>
                        </a:rPr>
                        <a:t>1800-2200K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latin typeface="Times New Roman"/>
                          <a:ea typeface="Times New Roman"/>
                          <a:cs typeface="Times New Roman"/>
                        </a:rPr>
                        <a:t>~2 ( at 550 nm)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latin typeface="Times New Roman"/>
                          <a:ea typeface="Times New Roman"/>
                          <a:cs typeface="Times New Roman"/>
                        </a:rPr>
                        <a:t>4.1 </a:t>
                      </a:r>
                      <a:r>
                        <a:rPr lang="en-US" sz="1800" dirty="0" err="1">
                          <a:latin typeface="Times New Roman"/>
                          <a:ea typeface="Times New Roman"/>
                          <a:cs typeface="Times New Roman"/>
                        </a:rPr>
                        <a:t>eV</a:t>
                      </a:r>
                      <a:r>
                        <a:rPr lang="en-US" sz="1800" dirty="0">
                          <a:latin typeface="Times New Roman"/>
                          <a:ea typeface="Times New Roman"/>
                          <a:cs typeface="Times New Roman"/>
                        </a:rPr>
                        <a:t> </a:t>
                      </a:r>
                    </a:p>
                    <a:p>
                      <a:pPr marL="0" marR="0">
                        <a:spcBef>
                          <a:spcPts val="0"/>
                        </a:spcBef>
                        <a:spcAft>
                          <a:spcPts val="0"/>
                        </a:spcAft>
                      </a:pPr>
                      <a:r>
                        <a:rPr lang="en-US" sz="1800" dirty="0">
                          <a:latin typeface="Times New Roman"/>
                          <a:ea typeface="Times New Roman"/>
                          <a:cs typeface="Times New Roman"/>
                        </a:rPr>
                        <a:t>(n type semiconductor)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latin typeface="Times New Roman"/>
                          <a:ea typeface="Times New Roman"/>
                          <a:cs typeface="Times New Roman"/>
                        </a:rPr>
                        <a:t>~ 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895600" y="1219200"/>
            <a:ext cx="3096360" cy="369332"/>
          </a:xfrm>
          <a:prstGeom prst="rect">
            <a:avLst/>
          </a:prstGeom>
        </p:spPr>
        <p:txBody>
          <a:bodyPr wrap="none">
            <a:spAutoFit/>
          </a:bodyPr>
          <a:lstStyle/>
          <a:p>
            <a:r>
              <a:rPr lang="en-US" b="1" dirty="0" smtClean="0">
                <a:latin typeface="Arial" pitchFamily="34" charset="0"/>
                <a:ea typeface="Times New Roman" pitchFamily="18" charset="0"/>
                <a:cs typeface="Arial" pitchFamily="34" charset="0"/>
              </a:rPr>
              <a:t>ITO = 90% In</a:t>
            </a:r>
            <a:r>
              <a:rPr lang="en-US" b="1" baseline="-30000" dirty="0" smtClean="0">
                <a:latin typeface="Arial" pitchFamily="34" charset="0"/>
                <a:ea typeface="Times New Roman" pitchFamily="18" charset="0"/>
                <a:cs typeface="Arial" pitchFamily="34" charset="0"/>
              </a:rPr>
              <a:t>2</a:t>
            </a:r>
            <a:r>
              <a:rPr lang="en-US" b="1" dirty="0" smtClean="0">
                <a:latin typeface="Arial" pitchFamily="34" charset="0"/>
                <a:ea typeface="Times New Roman" pitchFamily="18" charset="0"/>
                <a:cs typeface="Arial" pitchFamily="34" charset="0"/>
              </a:rPr>
              <a:t>O</a:t>
            </a:r>
            <a:r>
              <a:rPr lang="en-US" b="1" baseline="-30000" dirty="0" smtClean="0">
                <a:latin typeface="Arial" pitchFamily="34" charset="0"/>
                <a:ea typeface="Times New Roman" pitchFamily="18" charset="0"/>
                <a:cs typeface="Arial" pitchFamily="34" charset="0"/>
              </a:rPr>
              <a:t>3</a:t>
            </a:r>
            <a:r>
              <a:rPr lang="en-US" b="1" dirty="0" smtClean="0">
                <a:latin typeface="Arial" pitchFamily="34" charset="0"/>
                <a:ea typeface="Times New Roman" pitchFamily="18" charset="0"/>
                <a:cs typeface="Arial" pitchFamily="34" charset="0"/>
              </a:rPr>
              <a:t>, 10% SnO</a:t>
            </a:r>
            <a:r>
              <a:rPr lang="en-US" b="1" baseline="-30000" dirty="0" smtClean="0">
                <a:latin typeface="Arial" pitchFamily="34" charset="0"/>
                <a:ea typeface="Times New Roman" pitchFamily="18" charset="0"/>
                <a:cs typeface="Arial" pitchFamily="34" charset="0"/>
              </a:rPr>
              <a:t>2</a:t>
            </a:r>
            <a:endParaRPr lang="en-US" b="1" dirty="0"/>
          </a:p>
        </p:txBody>
      </p:sp>
      <p:sp>
        <p:nvSpPr>
          <p:cNvPr id="4" name="TextBox 3"/>
          <p:cNvSpPr txBox="1"/>
          <p:nvPr/>
        </p:nvSpPr>
        <p:spPr>
          <a:xfrm>
            <a:off x="2057400" y="228600"/>
            <a:ext cx="5334000" cy="369332"/>
          </a:xfrm>
          <a:prstGeom prst="rect">
            <a:avLst/>
          </a:prstGeom>
          <a:noFill/>
        </p:spPr>
        <p:txBody>
          <a:bodyPr wrap="square" rtlCol="0">
            <a:spAutoFit/>
          </a:bodyPr>
          <a:lstStyle/>
          <a:p>
            <a:r>
              <a:rPr lang="en-US" dirty="0" smtClean="0"/>
              <a:t> 70 % of all Indium goes for making  Indium Tin Oxide</a:t>
            </a:r>
            <a:endParaRPr lang="en-US" dirty="0"/>
          </a:p>
        </p:txBody>
      </p:sp>
      <p:sp>
        <p:nvSpPr>
          <p:cNvPr id="52226" name="AutoShape 2" descr="Image result for indium tin oxi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28" name="AutoShape 4" descr="Image result for indium tin oxi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0" name="AutoShape 6" descr="Image result for indium tin oxi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381000" y="5257800"/>
            <a:ext cx="8610600" cy="1200329"/>
          </a:xfrm>
          <a:prstGeom prst="rect">
            <a:avLst/>
          </a:prstGeom>
        </p:spPr>
        <p:txBody>
          <a:bodyPr wrap="square">
            <a:spAutoFit/>
          </a:bodyPr>
          <a:lstStyle/>
          <a:p>
            <a:r>
              <a:rPr lang="en-US" dirty="0" smtClean="0"/>
              <a:t>When your finger or a suitable object touches the screen, it changes the electrical state at the point of contact. The device then tracks the changes and reacts by completing the tasks the movement of your finger or in the case of multi-touch systems fingers; are requesting.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8077200" cy="4955203"/>
          </a:xfrm>
          <a:prstGeom prst="rect">
            <a:avLst/>
          </a:prstGeom>
        </p:spPr>
        <p:txBody>
          <a:bodyPr wrap="square">
            <a:spAutoFit/>
          </a:bodyPr>
          <a:lstStyle/>
          <a:p>
            <a:pPr algn="ctr"/>
            <a:r>
              <a:rPr lang="en-US" sz="2800" dirty="0" smtClean="0"/>
              <a:t>WHY ITO IS THE MOST SOUGHT AFTER  TCO?</a:t>
            </a:r>
          </a:p>
          <a:p>
            <a:endParaRPr lang="en-US" sz="2400" dirty="0" smtClean="0"/>
          </a:p>
          <a:p>
            <a:pPr marL="457200" indent="-457200">
              <a:buAutoNum type="arabicPeriod"/>
            </a:pPr>
            <a:r>
              <a:rPr lang="en-US" sz="2400" dirty="0" smtClean="0"/>
              <a:t>At a given thickness, it has the highly desired combination of both better electrical conductivity and higher optical transparency compared to any other doped metal oxide. </a:t>
            </a:r>
          </a:p>
          <a:p>
            <a:pPr marL="457200" indent="-457200">
              <a:buAutoNum type="arabicPeriod"/>
            </a:pPr>
            <a:r>
              <a:rPr lang="en-US" sz="2400" dirty="0" smtClean="0"/>
              <a:t> It is easy to be deposited as a thin film (Sputtering), </a:t>
            </a:r>
          </a:p>
          <a:p>
            <a:pPr marL="457200" indent="-457200">
              <a:buAutoNum type="arabicPeriod"/>
            </a:pPr>
            <a:r>
              <a:rPr lang="en-US" sz="2400" dirty="0" smtClean="0"/>
              <a:t>It is more resistance against moisture penetration </a:t>
            </a:r>
          </a:p>
          <a:p>
            <a:pPr marL="457200" indent="-457200">
              <a:buAutoNum type="arabicPeriod"/>
            </a:pPr>
            <a:r>
              <a:rPr lang="en-US" sz="2400" dirty="0" smtClean="0"/>
              <a:t>It has better chemical stability compared to other TCO’s</a:t>
            </a:r>
          </a:p>
          <a:p>
            <a:pPr marL="457200" indent="-457200">
              <a:buAutoNum type="arabicPeriod"/>
            </a:pPr>
            <a:r>
              <a:rPr lang="en-US" sz="2400" dirty="0" smtClean="0"/>
              <a:t> It is easy to be  mass produced. </a:t>
            </a:r>
          </a:p>
          <a:p>
            <a:pPr marL="457200" indent="-457200">
              <a:buAutoNum type="arabicPeriod"/>
            </a:pPr>
            <a:r>
              <a:rPr lang="en-US" sz="2400" dirty="0" smtClean="0"/>
              <a:t>Unlike aluminium zinc oxide (AZO) which is less expensive and has also good optical transmission, ITO can be precisely etched into fine patterns. </a:t>
            </a:r>
          </a:p>
          <a:p>
            <a:pPr marL="457200" indent="-457200">
              <a:buAutoNum type="arabicPeriod"/>
            </a:pPr>
            <a:r>
              <a:rPr lang="en-US" sz="2400" dirty="0" smtClean="0"/>
              <a:t>ITO shows almost 90% reflectance of infrared radiation.</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Image result for ito layer  smartphone"/>
          <p:cNvPicPr>
            <a:picLocks noChangeAspect="1" noChangeArrowheads="1"/>
          </p:cNvPicPr>
          <p:nvPr/>
        </p:nvPicPr>
        <p:blipFill>
          <a:blip r:embed="rId2"/>
          <a:srcRect/>
          <a:stretch>
            <a:fillRect/>
          </a:stretch>
        </p:blipFill>
        <p:spPr bwMode="auto">
          <a:xfrm>
            <a:off x="381000" y="228600"/>
            <a:ext cx="8534398" cy="6400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2" name="Picture 6" descr="http://i.cmpnet.com/planetanalog/2009/06/C0411-Figure2.gif"/>
          <p:cNvPicPr>
            <a:picLocks noChangeAspect="1" noChangeArrowheads="1"/>
          </p:cNvPicPr>
          <p:nvPr/>
        </p:nvPicPr>
        <p:blipFill>
          <a:blip r:embed="rId2"/>
          <a:srcRect/>
          <a:stretch>
            <a:fillRect/>
          </a:stretch>
        </p:blipFill>
        <p:spPr bwMode="auto">
          <a:xfrm>
            <a:off x="4876800" y="2133600"/>
            <a:ext cx="4092693" cy="1707664"/>
          </a:xfrm>
          <a:prstGeom prst="rect">
            <a:avLst/>
          </a:prstGeom>
          <a:noFill/>
        </p:spPr>
      </p:pic>
      <p:sp>
        <p:nvSpPr>
          <p:cNvPr id="2" name="TextBox 1"/>
          <p:cNvSpPr txBox="1"/>
          <p:nvPr/>
        </p:nvSpPr>
        <p:spPr>
          <a:xfrm>
            <a:off x="3886200" y="533400"/>
            <a:ext cx="914400" cy="461665"/>
          </a:xfrm>
          <a:prstGeom prst="rect">
            <a:avLst/>
          </a:prstGeom>
          <a:noFill/>
        </p:spPr>
        <p:txBody>
          <a:bodyPr wrap="square" rtlCol="0">
            <a:spAutoFit/>
          </a:bodyPr>
          <a:lstStyle/>
          <a:p>
            <a:r>
              <a:rPr lang="en-US" sz="2400" b="1" dirty="0" smtClean="0"/>
              <a:t>1954</a:t>
            </a:r>
            <a:endParaRPr lang="en-US" sz="2400" b="1" dirty="0"/>
          </a:p>
        </p:txBody>
      </p:sp>
      <p:sp>
        <p:nvSpPr>
          <p:cNvPr id="171009" name="Rectangle 1"/>
          <p:cNvSpPr>
            <a:spLocks noChangeArrowheads="1"/>
          </p:cNvSpPr>
          <p:nvPr/>
        </p:nvSpPr>
        <p:spPr bwMode="auto">
          <a:xfrm>
            <a:off x="152400" y="4088011"/>
            <a:ext cx="8534400" cy="224676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Rupprecht</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reports the semi conducting properties of Indium oxide, In</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a:t>
            </a:r>
            <a:r>
              <a:rPr kumimoji="0" lang="en-US" sz="20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3</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This was followed by the report by V. A. Williams in 1966 on the potential of tin doped indium oxide (Indium tin oxide, ITO) as a transparent conducting material</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Applications include liquid crystal,  flat panel and plasma displays, touch screen technology of  mobile phones and ATM’s, electronic ink,  light-emitting diodes, solar cells, antistatic coatings, defrosting aircraft </a:t>
            </a: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windows and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infrared reflecting coatings (oven doors).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1011" name="Picture 3" descr="http://www.adafruit.com/images/1200x900/1309-00.jpg"/>
          <p:cNvPicPr>
            <a:picLocks noChangeAspect="1" noChangeArrowheads="1"/>
          </p:cNvPicPr>
          <p:nvPr/>
        </p:nvPicPr>
        <p:blipFill>
          <a:blip r:embed="rId3" cstate="print"/>
          <a:srcRect/>
          <a:stretch>
            <a:fillRect/>
          </a:stretch>
        </p:blipFill>
        <p:spPr bwMode="auto">
          <a:xfrm>
            <a:off x="304800" y="152400"/>
            <a:ext cx="2743200" cy="2057400"/>
          </a:xfrm>
          <a:prstGeom prst="rect">
            <a:avLst/>
          </a:prstGeom>
          <a:noFill/>
        </p:spPr>
      </p:pic>
      <p:sp>
        <p:nvSpPr>
          <p:cNvPr id="5" name="TextBox 4"/>
          <p:cNvSpPr txBox="1"/>
          <p:nvPr/>
        </p:nvSpPr>
        <p:spPr>
          <a:xfrm>
            <a:off x="3962400" y="1143000"/>
            <a:ext cx="990600" cy="584775"/>
          </a:xfrm>
          <a:prstGeom prst="rect">
            <a:avLst/>
          </a:prstGeom>
          <a:noFill/>
        </p:spPr>
        <p:txBody>
          <a:bodyPr wrap="square" rtlCol="0">
            <a:spAutoFit/>
          </a:bodyPr>
          <a:lstStyle/>
          <a:p>
            <a:r>
              <a:rPr lang="en-US" sz="3200" b="1" dirty="0" smtClean="0">
                <a:solidFill>
                  <a:srgbClr val="C00000"/>
                </a:solidFill>
              </a:rPr>
              <a:t>ITO</a:t>
            </a:r>
          </a:p>
        </p:txBody>
      </p:sp>
      <p:pic>
        <p:nvPicPr>
          <p:cNvPr id="171015" name="Picture 7" descr="http://upload.wikimedia.org/wikipedia/commons/thumb/0/09/LHcockpitWindow.jpg/220px-LHcockpitWindow.jpg"/>
          <p:cNvPicPr>
            <a:picLocks noChangeAspect="1" noChangeArrowheads="1"/>
          </p:cNvPicPr>
          <p:nvPr/>
        </p:nvPicPr>
        <p:blipFill>
          <a:blip r:embed="rId4"/>
          <a:srcRect/>
          <a:stretch>
            <a:fillRect/>
          </a:stretch>
        </p:blipFill>
        <p:spPr bwMode="auto">
          <a:xfrm>
            <a:off x="7010400" y="457200"/>
            <a:ext cx="1905000" cy="1600200"/>
          </a:xfrm>
          <a:prstGeom prst="rect">
            <a:avLst/>
          </a:prstGeom>
          <a:noFill/>
        </p:spPr>
      </p:pic>
      <p:pic>
        <p:nvPicPr>
          <p:cNvPr id="142338" name="Picture 2" descr="http://1.bp.blogspot.com/-csT5kB0Cg0g/UKRW3xoNMuI/AAAAAAAAAKI/C7JsKb9qoI8/s1600/touch-screen.jpg"/>
          <p:cNvPicPr>
            <a:picLocks noChangeAspect="1" noChangeArrowheads="1"/>
          </p:cNvPicPr>
          <p:nvPr/>
        </p:nvPicPr>
        <p:blipFill>
          <a:blip r:embed="rId5"/>
          <a:srcRect/>
          <a:stretch>
            <a:fillRect/>
          </a:stretch>
        </p:blipFill>
        <p:spPr bwMode="auto">
          <a:xfrm>
            <a:off x="4876800" y="381000"/>
            <a:ext cx="2019300" cy="1729868"/>
          </a:xfrm>
          <a:prstGeom prst="rect">
            <a:avLst/>
          </a:prstGeom>
          <a:noFill/>
        </p:spPr>
      </p:pic>
      <p:sp>
        <p:nvSpPr>
          <p:cNvPr id="10" name="TextBox 9"/>
          <p:cNvSpPr txBox="1"/>
          <p:nvPr/>
        </p:nvSpPr>
        <p:spPr>
          <a:xfrm>
            <a:off x="7010400" y="2438400"/>
            <a:ext cx="838200" cy="276999"/>
          </a:xfrm>
          <a:prstGeom prst="rect">
            <a:avLst/>
          </a:prstGeom>
          <a:noFill/>
        </p:spPr>
        <p:txBody>
          <a:bodyPr wrap="square" rtlCol="0">
            <a:spAutoFit/>
          </a:bodyPr>
          <a:lstStyle/>
          <a:p>
            <a:r>
              <a:rPr lang="en-US" sz="1200" dirty="0" smtClean="0"/>
              <a:t>capacitive</a:t>
            </a:r>
            <a:endParaRPr lang="en-US" sz="1200" dirty="0"/>
          </a:p>
        </p:txBody>
      </p:sp>
      <p:pic>
        <p:nvPicPr>
          <p:cNvPr id="11" name="Picture 5" descr="http://www.urt.com.tw/fckimages/1338455525721351427.jpg"/>
          <p:cNvPicPr>
            <a:picLocks noChangeAspect="1" noChangeArrowheads="1"/>
          </p:cNvPicPr>
          <p:nvPr/>
        </p:nvPicPr>
        <p:blipFill>
          <a:blip r:embed="rId6"/>
          <a:srcRect/>
          <a:stretch>
            <a:fillRect/>
          </a:stretch>
        </p:blipFill>
        <p:spPr bwMode="auto">
          <a:xfrm>
            <a:off x="3048000" y="2590800"/>
            <a:ext cx="1816349" cy="1066800"/>
          </a:xfrm>
          <a:prstGeom prst="rect">
            <a:avLst/>
          </a:prstGeom>
          <a:noFill/>
        </p:spPr>
      </p:pic>
      <p:sp>
        <p:nvSpPr>
          <p:cNvPr id="13" name="TextBox 12"/>
          <p:cNvSpPr txBox="1"/>
          <p:nvPr/>
        </p:nvSpPr>
        <p:spPr>
          <a:xfrm>
            <a:off x="5105400" y="2438400"/>
            <a:ext cx="838200" cy="276999"/>
          </a:xfrm>
          <a:prstGeom prst="rect">
            <a:avLst/>
          </a:prstGeom>
          <a:noFill/>
        </p:spPr>
        <p:txBody>
          <a:bodyPr wrap="square" rtlCol="0">
            <a:spAutoFit/>
          </a:bodyPr>
          <a:lstStyle/>
          <a:p>
            <a:r>
              <a:rPr lang="en-US" sz="1200" dirty="0" smtClean="0"/>
              <a:t>resistive</a:t>
            </a:r>
            <a:endParaRPr lang="en-US" sz="1200" dirty="0"/>
          </a:p>
        </p:txBody>
      </p:sp>
      <p:sp>
        <p:nvSpPr>
          <p:cNvPr id="52226" name="AutoShape 2" descr="Image result for sbi atm machine scre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28" name="AutoShape 4" descr="Image result for sbi atm machine scre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32" name="Picture 8" descr="C:\Users\DELL\Downloads\7.gif"/>
          <p:cNvPicPr>
            <a:picLocks noChangeAspect="1" noChangeArrowheads="1"/>
          </p:cNvPicPr>
          <p:nvPr/>
        </p:nvPicPr>
        <p:blipFill>
          <a:blip r:embed="rId7"/>
          <a:srcRect/>
          <a:stretch>
            <a:fillRect/>
          </a:stretch>
        </p:blipFill>
        <p:spPr bwMode="auto">
          <a:xfrm>
            <a:off x="533400" y="2362200"/>
            <a:ext cx="2057400" cy="150704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457200"/>
          <a:ext cx="5943600" cy="3073400"/>
        </p:xfrm>
        <a:graphic>
          <a:graphicData uri="http://schemas.openxmlformats.org/drawingml/2006/table">
            <a:tbl>
              <a:tblPr/>
              <a:tblGrid>
                <a:gridCol w="1360735"/>
                <a:gridCol w="1549351"/>
                <a:gridCol w="1549351"/>
                <a:gridCol w="1484163"/>
              </a:tblGrid>
              <a:tr h="431800">
                <a:tc>
                  <a:txBody>
                    <a:bodyPr/>
                    <a:lstStyle/>
                    <a:p>
                      <a:pPr marL="0" marR="0" algn="just">
                        <a:spcBef>
                          <a:spcPts val="0"/>
                        </a:spcBef>
                        <a:spcAft>
                          <a:spcPts val="0"/>
                        </a:spcAft>
                      </a:pPr>
                      <a:r>
                        <a:rPr lang="en-US" sz="2000" b="1" dirty="0">
                          <a:solidFill>
                            <a:srgbClr val="000000"/>
                          </a:solidFill>
                          <a:latin typeface="Times New Roman"/>
                          <a:ea typeface="Times New Roman"/>
                          <a:cs typeface="Times New Roman"/>
                        </a:rPr>
                        <a:t>Element</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dirty="0">
                          <a:solidFill>
                            <a:srgbClr val="000000"/>
                          </a:solidFill>
                          <a:latin typeface="Times New Roman"/>
                          <a:ea typeface="Times New Roman"/>
                          <a:cs typeface="Times New Roman"/>
                        </a:rPr>
                        <a:t>Melting point </a:t>
                      </a:r>
                      <a:r>
                        <a:rPr lang="en-US" sz="2000" b="1" dirty="0">
                          <a:solidFill>
                            <a:srgbClr val="000000"/>
                          </a:solidFill>
                          <a:latin typeface="Times New Roman"/>
                          <a:ea typeface="Times New Roman"/>
                          <a:cs typeface="Times New Roman"/>
                          <a:sym typeface="Symbol"/>
                        </a:rPr>
                        <a:t></a:t>
                      </a:r>
                      <a:r>
                        <a:rPr lang="en-US" sz="2000" b="1" dirty="0">
                          <a:solidFill>
                            <a:srgbClr val="000000"/>
                          </a:solidFill>
                          <a:latin typeface="Times New Roman"/>
                          <a:ea typeface="Times New Roman"/>
                          <a:cs typeface="Times New Roman"/>
                        </a:rPr>
                        <a:t>C</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solidFill>
                            <a:srgbClr val="000000"/>
                          </a:solidFill>
                          <a:latin typeface="Times New Roman"/>
                          <a:ea typeface="Times New Roman"/>
                          <a:cs typeface="Times New Roman"/>
                        </a:rPr>
                        <a:t>Flame color</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b="1">
                          <a:solidFill>
                            <a:srgbClr val="000000"/>
                          </a:solidFill>
                          <a:latin typeface="Times New Roman"/>
                          <a:ea typeface="Times New Roman"/>
                          <a:cs typeface="Times New Roman"/>
                        </a:rPr>
                        <a:t>Abundance on earth’s crust</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marL="0" marR="0" algn="just">
                        <a:spcBef>
                          <a:spcPts val="0"/>
                        </a:spcBef>
                        <a:spcAft>
                          <a:spcPts val="0"/>
                        </a:spcAft>
                      </a:pPr>
                      <a:r>
                        <a:rPr lang="en-US" sz="2000">
                          <a:solidFill>
                            <a:srgbClr val="000000"/>
                          </a:solidFill>
                          <a:latin typeface="Times New Roman"/>
                          <a:ea typeface="Times New Roman"/>
                          <a:cs typeface="Times New Roman"/>
                        </a:rPr>
                        <a:t>Boron</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solidFill>
                            <a:srgbClr val="000000"/>
                          </a:solidFill>
                          <a:latin typeface="Times New Roman"/>
                          <a:ea typeface="Times New Roman"/>
                          <a:cs typeface="Times New Roman"/>
                        </a:rPr>
                        <a:t>2763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solidFill>
                            <a:srgbClr val="000000"/>
                          </a:solidFill>
                          <a:latin typeface="Times New Roman"/>
                          <a:ea typeface="Times New Roman"/>
                          <a:cs typeface="Times New Roman"/>
                        </a:rPr>
                        <a:t>green</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solidFill>
                            <a:srgbClr val="000000"/>
                          </a:solidFill>
                          <a:latin typeface="Times New Roman"/>
                          <a:ea typeface="Times New Roman"/>
                          <a:cs typeface="Times New Roman"/>
                        </a:rPr>
                        <a:t>0.00086%</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marL="0" marR="0" algn="just">
                        <a:spcBef>
                          <a:spcPts val="0"/>
                        </a:spcBef>
                        <a:spcAft>
                          <a:spcPts val="0"/>
                        </a:spcAft>
                      </a:pPr>
                      <a:r>
                        <a:rPr lang="en-US" sz="2000">
                          <a:solidFill>
                            <a:srgbClr val="000000"/>
                          </a:solidFill>
                          <a:latin typeface="Times New Roman"/>
                          <a:ea typeface="Times New Roman"/>
                          <a:cs typeface="Times New Roman"/>
                        </a:rPr>
                        <a:t>Aluminum</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solidFill>
                            <a:srgbClr val="000000"/>
                          </a:solidFill>
                          <a:latin typeface="Times New Roman"/>
                          <a:ea typeface="Times New Roman"/>
                          <a:cs typeface="Times New Roman"/>
                        </a:rPr>
                        <a:t>660.3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solidFill>
                            <a:srgbClr val="000000"/>
                          </a:solidFill>
                          <a:latin typeface="Times New Roman"/>
                          <a:ea typeface="Times New Roman"/>
                          <a:cs typeface="Times New Roman"/>
                        </a:rPr>
                        <a:t>white</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solidFill>
                            <a:srgbClr val="000000"/>
                          </a:solidFill>
                          <a:latin typeface="Times New Roman"/>
                          <a:ea typeface="Times New Roman"/>
                          <a:cs typeface="Times New Roman"/>
                        </a:rPr>
                        <a:t>8.10%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marL="0" marR="0" algn="just">
                        <a:spcBef>
                          <a:spcPts val="0"/>
                        </a:spcBef>
                        <a:spcAft>
                          <a:spcPts val="0"/>
                        </a:spcAft>
                      </a:pPr>
                      <a:r>
                        <a:rPr lang="en-US" sz="2000">
                          <a:solidFill>
                            <a:srgbClr val="000000"/>
                          </a:solidFill>
                          <a:latin typeface="Times New Roman"/>
                          <a:ea typeface="Times New Roman"/>
                          <a:cs typeface="Times New Roman"/>
                        </a:rPr>
                        <a:t>Gallium</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solidFill>
                            <a:srgbClr val="000000"/>
                          </a:solidFill>
                          <a:latin typeface="Times New Roman"/>
                          <a:ea typeface="Times New Roman"/>
                          <a:cs typeface="Times New Roman"/>
                        </a:rPr>
                        <a:t>29.7</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solidFill>
                            <a:srgbClr val="000000"/>
                          </a:solidFill>
                          <a:latin typeface="Times New Roman"/>
                          <a:ea typeface="Times New Roman"/>
                          <a:cs typeface="Times New Roman"/>
                        </a:rPr>
                        <a:t>blue</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solidFill>
                            <a:srgbClr val="000000"/>
                          </a:solidFill>
                          <a:latin typeface="Times New Roman"/>
                          <a:ea typeface="Times New Roman"/>
                          <a:cs typeface="Times New Roman"/>
                        </a:rPr>
                        <a:t>0.0019%</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marL="0" marR="0" algn="just">
                        <a:spcBef>
                          <a:spcPts val="0"/>
                        </a:spcBef>
                        <a:spcAft>
                          <a:spcPts val="0"/>
                        </a:spcAft>
                      </a:pPr>
                      <a:r>
                        <a:rPr lang="en-US" sz="2000">
                          <a:solidFill>
                            <a:srgbClr val="000000"/>
                          </a:solidFill>
                          <a:latin typeface="Times New Roman"/>
                          <a:ea typeface="Times New Roman"/>
                          <a:cs typeface="Times New Roman"/>
                        </a:rPr>
                        <a:t>Indium</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solidFill>
                            <a:srgbClr val="000000"/>
                          </a:solidFill>
                          <a:latin typeface="Times New Roman"/>
                          <a:ea typeface="Times New Roman"/>
                          <a:cs typeface="Times New Roman"/>
                        </a:rPr>
                        <a:t>156.6</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solidFill>
                            <a:srgbClr val="000000"/>
                          </a:solidFill>
                          <a:latin typeface="Times New Roman"/>
                          <a:ea typeface="Times New Roman"/>
                          <a:cs typeface="Times New Roman"/>
                        </a:rPr>
                        <a:t>indigo</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solidFill>
                            <a:srgbClr val="000000"/>
                          </a:solidFill>
                          <a:latin typeface="Times New Roman"/>
                          <a:ea typeface="Times New Roman"/>
                          <a:cs typeface="Times New Roman"/>
                        </a:rPr>
                        <a:t>0.000016%</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31800">
                <a:tc>
                  <a:txBody>
                    <a:bodyPr/>
                    <a:lstStyle/>
                    <a:p>
                      <a:pPr marL="0" marR="0" algn="just">
                        <a:spcBef>
                          <a:spcPts val="0"/>
                        </a:spcBef>
                        <a:spcAft>
                          <a:spcPts val="0"/>
                        </a:spcAft>
                      </a:pPr>
                      <a:r>
                        <a:rPr lang="en-US" sz="2000">
                          <a:solidFill>
                            <a:srgbClr val="000000"/>
                          </a:solidFill>
                          <a:latin typeface="Times New Roman"/>
                          <a:ea typeface="Times New Roman"/>
                          <a:cs typeface="Times New Roman"/>
                        </a:rPr>
                        <a:t>Thallium</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solidFill>
                            <a:srgbClr val="000000"/>
                          </a:solidFill>
                          <a:latin typeface="Times New Roman"/>
                          <a:ea typeface="Times New Roman"/>
                          <a:cs typeface="Times New Roman"/>
                        </a:rPr>
                        <a:t>303.8</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solidFill>
                            <a:srgbClr val="000000"/>
                          </a:solidFill>
                          <a:latin typeface="Times New Roman"/>
                          <a:ea typeface="Times New Roman"/>
                          <a:cs typeface="Times New Roman"/>
                        </a:rPr>
                        <a:t>green</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a:solidFill>
                            <a:srgbClr val="000000"/>
                          </a:solidFill>
                          <a:latin typeface="Times New Roman"/>
                          <a:ea typeface="Times New Roman"/>
                          <a:cs typeface="Times New Roman"/>
                        </a:rPr>
                        <a:t>0.000053%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304800" y="3657600"/>
            <a:ext cx="8534400" cy="1754326"/>
          </a:xfrm>
          <a:prstGeom prst="rect">
            <a:avLst/>
          </a:prstGeom>
        </p:spPr>
        <p:txBody>
          <a:bodyPr wrap="square">
            <a:spAutoFit/>
          </a:bodyPr>
          <a:lstStyle/>
          <a:p>
            <a:r>
              <a:rPr lang="en-US" b="1" dirty="0" smtClean="0"/>
              <a:t>Approximately 70% of indium has been practically utilized to produce  indium tin oxide  thin film which is an In–</a:t>
            </a:r>
            <a:r>
              <a:rPr lang="en-US" b="1" dirty="0" err="1" smtClean="0"/>
              <a:t>Sn</a:t>
            </a:r>
            <a:r>
              <a:rPr lang="en-US" b="1" dirty="0" smtClean="0"/>
              <a:t> mixed metal oxide consisting of indium oxide (In</a:t>
            </a:r>
            <a:r>
              <a:rPr lang="en-US" b="1" baseline="-25000" dirty="0" smtClean="0"/>
              <a:t>2</a:t>
            </a:r>
            <a:r>
              <a:rPr lang="en-US" b="1" dirty="0" smtClean="0"/>
              <a:t>O</a:t>
            </a:r>
            <a:r>
              <a:rPr lang="en-US" b="1" baseline="-25000" dirty="0" smtClean="0"/>
              <a:t>3</a:t>
            </a:r>
            <a:r>
              <a:rPr lang="en-US" b="1" dirty="0" smtClean="0"/>
              <a:t>) and tin oxide (SnO</a:t>
            </a:r>
            <a:r>
              <a:rPr lang="en-US" b="1" baseline="-25000" dirty="0" smtClean="0"/>
              <a:t>2</a:t>
            </a:r>
            <a:r>
              <a:rPr lang="en-US" b="1" dirty="0" smtClean="0"/>
              <a:t>) at the rough mass ratio of 9:1. The transparent and conducting ITO film is an important material used as the electrode in  liquid crystal displays (LCD), which are present in computers, laptops, mobile phones, television sets etc and touch screen devices.</a:t>
            </a:r>
            <a:endParaRPr lang="en-US" b="1" dirty="0"/>
          </a:p>
        </p:txBody>
      </p:sp>
      <p:sp>
        <p:nvSpPr>
          <p:cNvPr id="4" name="Rectangle 3"/>
          <p:cNvSpPr/>
          <p:nvPr/>
        </p:nvSpPr>
        <p:spPr>
          <a:xfrm>
            <a:off x="381000" y="5410200"/>
            <a:ext cx="8382000" cy="1200329"/>
          </a:xfrm>
          <a:prstGeom prst="rect">
            <a:avLst/>
          </a:prstGeom>
        </p:spPr>
        <p:txBody>
          <a:bodyPr wrap="square">
            <a:spAutoFit/>
          </a:bodyPr>
          <a:lstStyle/>
          <a:p>
            <a:r>
              <a:rPr lang="en-US" dirty="0" smtClean="0"/>
              <a:t>Recent metal market prices showed that indium price of 2014 increased by 26% compared with the previous year</a:t>
            </a:r>
          </a:p>
          <a:p>
            <a:r>
              <a:rPr lang="en-US" dirty="0" smtClean="0"/>
              <a:t>on the basis of a data analysis at the current indium consumption rate, the </a:t>
            </a:r>
            <a:r>
              <a:rPr lang="en-US" b="1" dirty="0" smtClean="0"/>
              <a:t>indium reserve in the earth’s crust is expected to be exhausted by the year of 2025 .</a:t>
            </a:r>
            <a:endParaRPr lang="en-US" b="1" dirty="0"/>
          </a:p>
        </p:txBody>
      </p:sp>
      <p:sp>
        <p:nvSpPr>
          <p:cNvPr id="5" name="Rectangle 4"/>
          <p:cNvSpPr/>
          <p:nvPr/>
        </p:nvSpPr>
        <p:spPr>
          <a:xfrm>
            <a:off x="6705600" y="533400"/>
            <a:ext cx="2133600" cy="2585323"/>
          </a:xfrm>
          <a:prstGeom prst="rect">
            <a:avLst/>
          </a:prstGeom>
          <a:solidFill>
            <a:srgbClr val="FFFF00"/>
          </a:solidFill>
        </p:spPr>
        <p:txBody>
          <a:bodyPr wrap="square">
            <a:spAutoFit/>
          </a:bodyPr>
          <a:lstStyle/>
          <a:p>
            <a:r>
              <a:rPr lang="en-US" b="1" dirty="0" smtClean="0"/>
              <a:t>By 2017</a:t>
            </a:r>
            <a:r>
              <a:rPr lang="en-US" dirty="0" smtClean="0"/>
              <a:t>, over a third of the world’s population is projected to own a </a:t>
            </a:r>
            <a:r>
              <a:rPr lang="en-US" dirty="0" err="1" smtClean="0"/>
              <a:t>smartphone</a:t>
            </a:r>
            <a:r>
              <a:rPr lang="en-US" dirty="0" smtClean="0"/>
              <a:t> an estimated total of almost </a:t>
            </a:r>
            <a:r>
              <a:rPr lang="en-US" b="1" dirty="0" smtClean="0">
                <a:solidFill>
                  <a:srgbClr val="C00000"/>
                </a:solidFill>
              </a:rPr>
              <a:t>2.6 billion </a:t>
            </a:r>
            <a:r>
              <a:rPr lang="en-US" b="1" dirty="0" err="1" smtClean="0">
                <a:solidFill>
                  <a:srgbClr val="C00000"/>
                </a:solidFill>
              </a:rPr>
              <a:t>smartphone</a:t>
            </a:r>
            <a:r>
              <a:rPr lang="en-US" b="1" dirty="0" smtClean="0">
                <a:solidFill>
                  <a:srgbClr val="C00000"/>
                </a:solidFill>
              </a:rPr>
              <a:t> users in the world</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7696200" cy="1477328"/>
          </a:xfrm>
          <a:prstGeom prst="rect">
            <a:avLst/>
          </a:prstGeom>
        </p:spPr>
        <p:txBody>
          <a:bodyPr wrap="square">
            <a:spAutoFit/>
          </a:bodyPr>
          <a:lstStyle/>
          <a:p>
            <a:r>
              <a:rPr lang="en-US" dirty="0" smtClean="0"/>
              <a:t> Resistive </a:t>
            </a:r>
            <a:r>
              <a:rPr lang="en-US" dirty="0" err="1" smtClean="0"/>
              <a:t>touchscreens</a:t>
            </a:r>
            <a:r>
              <a:rPr lang="en-US" dirty="0" smtClean="0"/>
              <a:t> are versatile as they can be operated with a finger, a fingernail, a stylus or any other object. d, the outer later is pushed onto the next layer — the technology senses that pressure is being applied and registers input. </a:t>
            </a:r>
            <a:r>
              <a:rPr lang="en-US" b="1" dirty="0" smtClean="0"/>
              <a:t>Resistive</a:t>
            </a:r>
            <a:r>
              <a:rPr lang="en-US" dirty="0" smtClean="0"/>
              <a:t> </a:t>
            </a:r>
            <a:r>
              <a:rPr lang="en-US" dirty="0" err="1" smtClean="0"/>
              <a:t>touchscreens</a:t>
            </a:r>
            <a:r>
              <a:rPr lang="en-US" dirty="0" smtClean="0"/>
              <a:t> are versatile as they can be operated with a finger, a fingernail, a stylus or any other object.</a:t>
            </a:r>
            <a:endParaRPr lang="en-US" dirty="0"/>
          </a:p>
        </p:txBody>
      </p:sp>
      <p:sp>
        <p:nvSpPr>
          <p:cNvPr id="3" name="Rectangle 2"/>
          <p:cNvSpPr/>
          <p:nvPr/>
        </p:nvSpPr>
        <p:spPr>
          <a:xfrm>
            <a:off x="609600" y="2551837"/>
            <a:ext cx="7696200" cy="1200329"/>
          </a:xfrm>
          <a:prstGeom prst="rect">
            <a:avLst/>
          </a:prstGeom>
        </p:spPr>
        <p:txBody>
          <a:bodyPr wrap="square">
            <a:spAutoFit/>
          </a:bodyPr>
          <a:lstStyle/>
          <a:p>
            <a:r>
              <a:rPr lang="en-US" dirty="0" smtClean="0"/>
              <a:t>the </a:t>
            </a:r>
            <a:r>
              <a:rPr lang="en-US" dirty="0" err="1" smtClean="0"/>
              <a:t>iPhone</a:t>
            </a:r>
            <a:r>
              <a:rPr lang="en-US" dirty="0" smtClean="0"/>
              <a:t> was one of the first consumer-</a:t>
            </a:r>
            <a:r>
              <a:rPr lang="en-US" dirty="0" err="1" smtClean="0"/>
              <a:t>focussed</a:t>
            </a:r>
            <a:r>
              <a:rPr lang="en-US" dirty="0" smtClean="0"/>
              <a:t> </a:t>
            </a:r>
            <a:r>
              <a:rPr lang="en-US" dirty="0" err="1" smtClean="0"/>
              <a:t>smartphones</a:t>
            </a:r>
            <a:r>
              <a:rPr lang="en-US" dirty="0" smtClean="0"/>
              <a:t> to use a capacitive </a:t>
            </a:r>
            <a:r>
              <a:rPr lang="en-US" dirty="0" err="1" smtClean="0"/>
              <a:t>touchscreen</a:t>
            </a:r>
            <a:r>
              <a:rPr lang="en-US" dirty="0" smtClean="0"/>
              <a:t>. This paved the way for today's range of </a:t>
            </a:r>
            <a:r>
              <a:rPr lang="en-US" dirty="0" err="1" smtClean="0"/>
              <a:t>touchscreen</a:t>
            </a:r>
            <a:r>
              <a:rPr lang="en-US" dirty="0" smtClean="0"/>
              <a:t> </a:t>
            </a:r>
            <a:r>
              <a:rPr lang="en-US" dirty="0" err="1" smtClean="0"/>
              <a:t>smartphones</a:t>
            </a:r>
            <a:r>
              <a:rPr lang="en-US" dirty="0" smtClean="0"/>
              <a:t> including the wealth of Android </a:t>
            </a:r>
            <a:r>
              <a:rPr lang="en-US" dirty="0" err="1" smtClean="0"/>
              <a:t>smartphones</a:t>
            </a:r>
            <a:r>
              <a:rPr lang="en-US" dirty="0" smtClean="0"/>
              <a:t> currently available on the market, </a:t>
            </a:r>
            <a:endParaRPr lang="en-US" dirty="0"/>
          </a:p>
        </p:txBody>
      </p:sp>
      <p:sp>
        <p:nvSpPr>
          <p:cNvPr id="4" name="Rectangle 3"/>
          <p:cNvSpPr/>
          <p:nvPr/>
        </p:nvSpPr>
        <p:spPr>
          <a:xfrm>
            <a:off x="381000" y="4191000"/>
            <a:ext cx="8458200" cy="1754326"/>
          </a:xfrm>
          <a:prstGeom prst="rect">
            <a:avLst/>
          </a:prstGeom>
        </p:spPr>
        <p:txBody>
          <a:bodyPr wrap="square">
            <a:spAutoFit/>
          </a:bodyPr>
          <a:lstStyle/>
          <a:p>
            <a:r>
              <a:rPr lang="en-US" dirty="0" smtClean="0"/>
              <a:t>Capacitive </a:t>
            </a:r>
            <a:r>
              <a:rPr lang="en-US" dirty="0" err="1" smtClean="0"/>
              <a:t>touchscreens</a:t>
            </a:r>
            <a:r>
              <a:rPr lang="en-US" dirty="0" smtClean="0"/>
              <a:t> work by sensing the conductive properties of an object, usually the skin on your fingertip. A capacitive screen on a mobile phone or </a:t>
            </a:r>
            <a:r>
              <a:rPr lang="en-US" dirty="0" err="1" smtClean="0"/>
              <a:t>smartphone</a:t>
            </a:r>
            <a:r>
              <a:rPr lang="en-US" dirty="0" smtClean="0"/>
              <a:t> usually has a glass face and doesn't rely on pressure. This makes it more responsive than a resistive screen when it comes to gestures such as swiping and pinching. Capacitive </a:t>
            </a:r>
            <a:r>
              <a:rPr lang="en-US" dirty="0" err="1" smtClean="0"/>
              <a:t>touchscreens</a:t>
            </a:r>
            <a:r>
              <a:rPr lang="en-US" dirty="0" smtClean="0"/>
              <a:t> can only be touched with a finger, and will not respond to touches with a regular stylus, gloves or most other objects.</a:t>
            </a:r>
            <a:endParaRPr lang="en-US" dirty="0"/>
          </a:p>
        </p:txBody>
      </p:sp>
      <p:sp>
        <p:nvSpPr>
          <p:cNvPr id="5" name="TextBox 4"/>
          <p:cNvSpPr txBox="1"/>
          <p:nvPr/>
        </p:nvSpPr>
        <p:spPr>
          <a:xfrm>
            <a:off x="2438400" y="304800"/>
            <a:ext cx="4038600" cy="381000"/>
          </a:xfrm>
          <a:prstGeom prst="rect">
            <a:avLst/>
          </a:prstGeom>
          <a:noFill/>
        </p:spPr>
        <p:txBody>
          <a:bodyPr wrap="square" rtlCol="0">
            <a:spAutoFit/>
          </a:bodyPr>
          <a:lstStyle/>
          <a:p>
            <a:pPr algn="ctr"/>
            <a:r>
              <a:rPr lang="en-US" b="1" dirty="0" smtClean="0"/>
              <a:t>Resistive versus  Capacitive</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6934200" cy="400110"/>
          </a:xfrm>
          <a:prstGeom prst="rect">
            <a:avLst/>
          </a:prstGeom>
          <a:noFill/>
        </p:spPr>
        <p:txBody>
          <a:bodyPr wrap="square" rtlCol="0">
            <a:spAutoFit/>
          </a:bodyPr>
          <a:lstStyle/>
          <a:p>
            <a:r>
              <a:rPr lang="en-IN" sz="2000" dirty="0" smtClean="0">
                <a:latin typeface="Arial" panose="020B0604020202020204" pitchFamily="34" charset="0"/>
                <a:cs typeface="Arial" panose="020B0604020202020204" pitchFamily="34" charset="0"/>
              </a:rPr>
              <a:t>Toxicity of thallium and  an antidote for thallium poisoning</a:t>
            </a:r>
            <a:endParaRPr lang="en-IN" sz="2000" dirty="0">
              <a:latin typeface="Arial" panose="020B0604020202020204" pitchFamily="34" charset="0"/>
              <a:cs typeface="Arial" panose="020B0604020202020204" pitchFamily="34" charset="0"/>
            </a:endParaRPr>
          </a:p>
        </p:txBody>
      </p:sp>
      <p:sp>
        <p:nvSpPr>
          <p:cNvPr id="3" name="Rectangle 2"/>
          <p:cNvSpPr/>
          <p:nvPr/>
        </p:nvSpPr>
        <p:spPr>
          <a:xfrm>
            <a:off x="381000" y="1305342"/>
            <a:ext cx="8382000" cy="2585323"/>
          </a:xfrm>
          <a:prstGeom prst="rect">
            <a:avLst/>
          </a:prstGeom>
        </p:spPr>
        <p:txBody>
          <a:bodyPr wrap="square">
            <a:spAutoFit/>
          </a:bodyPr>
          <a:lstStyle/>
          <a:p>
            <a:r>
              <a:rPr lang="en-IN" dirty="0">
                <a:latin typeface="Arial" panose="020B0604020202020204" pitchFamily="34" charset="0"/>
                <a:cs typeface="Arial" panose="020B0604020202020204" pitchFamily="34" charset="0"/>
              </a:rPr>
              <a:t>Some of the  major toxicological effects of thallium are (a) disruption of potassium-dependent processes, (b)  interference with cysteine residues (c) riboflavin sequestration (d) ribosomal inhibition and injury to myelin sheath</a:t>
            </a:r>
            <a:r>
              <a:rPr lang="en-IN" dirty="0" smtClean="0">
                <a:latin typeface="Arial" panose="020B0604020202020204" pitchFamily="34" charset="0"/>
                <a:cs typeface="Arial" panose="020B0604020202020204" pitchFamily="34" charset="0"/>
              </a:rPr>
              <a:t>.</a:t>
            </a:r>
          </a:p>
          <a:p>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Thallium mimics the nutritionally essential element potassium and easily passes through the stomach wall into the blood stream. The body, after a while realizes that it is not potassium and sends it back to the intestines. However, further down the intestines it is again mistaken for potassium and reabsorbed. This cycle need to be broken if thallium is to be removed from the body. </a:t>
            </a:r>
          </a:p>
        </p:txBody>
      </p:sp>
      <p:sp>
        <p:nvSpPr>
          <p:cNvPr id="4" name="Rectangle 3"/>
          <p:cNvSpPr/>
          <p:nvPr/>
        </p:nvSpPr>
        <p:spPr>
          <a:xfrm>
            <a:off x="381000" y="4191000"/>
            <a:ext cx="8382000" cy="2585323"/>
          </a:xfrm>
          <a:prstGeom prst="rect">
            <a:avLst/>
          </a:prstGeom>
        </p:spPr>
        <p:txBody>
          <a:bodyPr wrap="square">
            <a:spAutoFit/>
          </a:bodyPr>
          <a:lstStyle/>
          <a:p>
            <a:r>
              <a:rPr lang="en-IN" dirty="0">
                <a:latin typeface="Arial" panose="020B0604020202020204" pitchFamily="34" charset="0"/>
                <a:cs typeface="Arial" panose="020B0604020202020204" pitchFamily="34" charset="0"/>
              </a:rPr>
              <a:t>Elimination of thallium from the body is slow with a half-life for elimination of 3-30 days. Because of this reason, thallium may act as a cumulative poison. Many </a:t>
            </a:r>
            <a:r>
              <a:rPr lang="en-IN" dirty="0" err="1">
                <a:latin typeface="Arial" panose="020B0604020202020204" pitchFamily="34" charset="0"/>
                <a:cs typeface="Arial" panose="020B0604020202020204" pitchFamily="34" charset="0"/>
              </a:rPr>
              <a:t>complexing</a:t>
            </a:r>
            <a:r>
              <a:rPr lang="en-IN" dirty="0">
                <a:latin typeface="Arial" panose="020B0604020202020204" pitchFamily="34" charset="0"/>
                <a:cs typeface="Arial" panose="020B0604020202020204" pitchFamily="34" charset="0"/>
              </a:rPr>
              <a:t> agents and chelating ligands were attempted to selectively remove thallium from the system and break the cycle of excretion and absorption without success  and thallium poisoning was therefore thought to be incurable. In 1969 the German pharmacist </a:t>
            </a:r>
            <a:r>
              <a:rPr lang="en-IN" dirty="0" err="1">
                <a:latin typeface="Arial" panose="020B0604020202020204" pitchFamily="34" charset="0"/>
                <a:cs typeface="Arial" panose="020B0604020202020204" pitchFamily="34" charset="0"/>
              </a:rPr>
              <a:t>Heydlauf</a:t>
            </a:r>
            <a:r>
              <a:rPr lang="en-IN" dirty="0">
                <a:latin typeface="Arial" panose="020B0604020202020204" pitchFamily="34" charset="0"/>
                <a:cs typeface="Arial" panose="020B0604020202020204" pitchFamily="34" charset="0"/>
              </a:rPr>
              <a:t> suggested the well known </a:t>
            </a:r>
            <a:r>
              <a:rPr lang="en-IN" dirty="0" smtClean="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complex, Prussian blue [</a:t>
            </a:r>
            <a:r>
              <a:rPr lang="en-IN" dirty="0" err="1">
                <a:latin typeface="Arial" panose="020B0604020202020204" pitchFamily="34" charset="0"/>
                <a:cs typeface="Arial" panose="020B0604020202020204" pitchFamily="34" charset="0"/>
              </a:rPr>
              <a:t>KFe</a:t>
            </a:r>
            <a:r>
              <a:rPr lang="en-IN" dirty="0">
                <a:latin typeface="Arial" panose="020B0604020202020204" pitchFamily="34" charset="0"/>
                <a:cs typeface="Arial" panose="020B0604020202020204" pitchFamily="34" charset="0"/>
              </a:rPr>
              <a:t>(Fe(CN)6] as an antidote.   The soluble form of Prussian blue exchanges its potassium for thallium to which it is found to bind strongly and gets eliminated from the body.</a:t>
            </a:r>
          </a:p>
        </p:txBody>
      </p:sp>
    </p:spTree>
    <p:extLst>
      <p:ext uri="{BB962C8B-B14F-4D97-AF65-F5344CB8AC3E}">
        <p14:creationId xmlns:p14="http://schemas.microsoft.com/office/powerpoint/2010/main" val="517562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Image result for led comparison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6049"/>
            <a:ext cx="7972882" cy="4411663"/>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Image result for led comparison india\"/>
          <p:cNvPicPr>
            <a:picLocks noChangeAspect="1" noChangeArrowheads="1"/>
          </p:cNvPicPr>
          <p:nvPr/>
        </p:nvPicPr>
        <p:blipFill rotWithShape="1">
          <a:blip r:embed="rId3">
            <a:extLst>
              <a:ext uri="{28A0092B-C50C-407E-A947-70E740481C1C}">
                <a14:useLocalDpi xmlns:a14="http://schemas.microsoft.com/office/drawing/2010/main" val="0"/>
              </a:ext>
            </a:extLst>
          </a:blip>
          <a:srcRect t="30063" b="13152"/>
          <a:stretch/>
        </p:blipFill>
        <p:spPr bwMode="auto">
          <a:xfrm>
            <a:off x="1752600" y="4343400"/>
            <a:ext cx="5562600" cy="237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00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http://upload.wikimedia.org/wikipedia/commons/5/5c/HJ_Round.jpg"/>
          <p:cNvPicPr>
            <a:picLocks noChangeAspect="1" noChangeArrowheads="1"/>
          </p:cNvPicPr>
          <p:nvPr/>
        </p:nvPicPr>
        <p:blipFill>
          <a:blip r:embed="rId2"/>
          <a:srcRect/>
          <a:stretch>
            <a:fillRect/>
          </a:stretch>
        </p:blipFill>
        <p:spPr bwMode="auto">
          <a:xfrm>
            <a:off x="228600" y="152400"/>
            <a:ext cx="2143125" cy="2647951"/>
          </a:xfrm>
          <a:prstGeom prst="rect">
            <a:avLst/>
          </a:prstGeom>
          <a:noFill/>
        </p:spPr>
      </p:pic>
      <p:sp>
        <p:nvSpPr>
          <p:cNvPr id="3" name="TextBox 2"/>
          <p:cNvSpPr txBox="1"/>
          <p:nvPr/>
        </p:nvSpPr>
        <p:spPr>
          <a:xfrm>
            <a:off x="381000" y="2895600"/>
            <a:ext cx="2057400" cy="307777"/>
          </a:xfrm>
          <a:prstGeom prst="rect">
            <a:avLst/>
          </a:prstGeom>
          <a:noFill/>
        </p:spPr>
        <p:txBody>
          <a:bodyPr wrap="square" rtlCol="0">
            <a:spAutoFit/>
          </a:bodyPr>
          <a:lstStyle/>
          <a:p>
            <a:r>
              <a:rPr lang="en-US" sz="1400" b="1" dirty="0" smtClean="0"/>
              <a:t>Henry Joseph Round</a:t>
            </a:r>
            <a:endParaRPr lang="en-US" sz="1400" b="1" dirty="0"/>
          </a:p>
        </p:txBody>
      </p:sp>
      <p:sp>
        <p:nvSpPr>
          <p:cNvPr id="4" name="TextBox 3"/>
          <p:cNvSpPr txBox="1"/>
          <p:nvPr/>
        </p:nvSpPr>
        <p:spPr>
          <a:xfrm>
            <a:off x="228600" y="3505200"/>
            <a:ext cx="8686800" cy="3662541"/>
          </a:xfrm>
          <a:prstGeom prst="rect">
            <a:avLst/>
          </a:prstGeom>
          <a:noFill/>
        </p:spPr>
        <p:txBody>
          <a:bodyPr wrap="square" rtlCol="0">
            <a:spAutoFit/>
          </a:bodyPr>
          <a:lstStyle/>
          <a:p>
            <a:r>
              <a:rPr lang="en-US" sz="1400" i="1" dirty="0" smtClean="0"/>
              <a:t>To the Editors of Electrical World:</a:t>
            </a:r>
          </a:p>
          <a:p>
            <a:r>
              <a:rPr lang="en-US" sz="1400" dirty="0" smtClean="0"/>
              <a:t>SIRS: – During an investigation of the unsymmetrical passage of current through a contact of </a:t>
            </a:r>
            <a:r>
              <a:rPr lang="en-US" sz="1400" b="1" dirty="0" err="1" smtClean="0">
                <a:solidFill>
                  <a:srgbClr val="FF0000"/>
                </a:solidFill>
              </a:rPr>
              <a:t>carborundum</a:t>
            </a:r>
            <a:r>
              <a:rPr lang="en-US" sz="1400" b="1" dirty="0" smtClean="0">
                <a:solidFill>
                  <a:srgbClr val="FF0000"/>
                </a:solidFill>
              </a:rPr>
              <a:t> </a:t>
            </a:r>
            <a:r>
              <a:rPr lang="en-US" sz="1400" dirty="0" smtClean="0"/>
              <a:t>and other substances a curious phenomenon was noted. </a:t>
            </a:r>
            <a:r>
              <a:rPr lang="en-US" b="1" dirty="0" smtClean="0"/>
              <a:t>On applying a potential of 10 volts between two points on a crystal of </a:t>
            </a:r>
            <a:r>
              <a:rPr lang="en-US" b="1" dirty="0" err="1" smtClean="0"/>
              <a:t>carborundum</a:t>
            </a:r>
            <a:r>
              <a:rPr lang="en-US" b="1" dirty="0" smtClean="0"/>
              <a:t>, the crystal gave out a yellowish light. </a:t>
            </a:r>
            <a:r>
              <a:rPr lang="en-US" sz="1400" dirty="0" smtClean="0"/>
              <a:t>Only one or two specimens could be found which gave a bright glow on such a low voltage, but with 110 volts a large number could be found to glow. In some crystals only edges gave the light and others gave instead of a yellow light green, orange or blue. In all cases tested the glow appears to come from the negative pole, a bright blue-green spark appearing at the positive pole. In a single crystal, if contact is made near the center with the negative pole, and the positive pole is put in contact at any other place, only one section of the crystal will glow and that same section wherever the positive pole is placed.</a:t>
            </a:r>
          </a:p>
          <a:p>
            <a:r>
              <a:rPr lang="en-US" sz="1400" dirty="0" smtClean="0"/>
              <a:t>There seems to be some connection between the above effect and the </a:t>
            </a:r>
            <a:r>
              <a:rPr lang="en-US" sz="1400" dirty="0" err="1" smtClean="0"/>
              <a:t>e.m.f</a:t>
            </a:r>
            <a:r>
              <a:rPr lang="en-US" sz="1400" dirty="0" smtClean="0"/>
              <a:t>. produced by a junction of </a:t>
            </a:r>
            <a:r>
              <a:rPr lang="en-US" sz="1400" dirty="0" err="1" smtClean="0"/>
              <a:t>carborundum</a:t>
            </a:r>
            <a:r>
              <a:rPr lang="en-US" sz="1400" dirty="0" smtClean="0"/>
              <a:t> and another conductor when heated by a direct or alternating current; but the connection may be only secondary as an obvious explanation of the </a:t>
            </a:r>
            <a:r>
              <a:rPr lang="en-US" sz="1400" dirty="0" err="1" smtClean="0"/>
              <a:t>e.m.f</a:t>
            </a:r>
            <a:r>
              <a:rPr lang="en-US" sz="1400" dirty="0" smtClean="0"/>
              <a:t>. effect is the thermoelectric one. The writer would be glad of references to any published account of an investigation of this or any allied phenomena.</a:t>
            </a:r>
          </a:p>
          <a:p>
            <a:r>
              <a:rPr lang="en-US" sz="1400" dirty="0" smtClean="0"/>
              <a:t>New York, N. Y.</a:t>
            </a:r>
          </a:p>
          <a:p>
            <a:r>
              <a:rPr lang="en-US" sz="1400" dirty="0" smtClean="0"/>
              <a:t>H. J. Round</a:t>
            </a:r>
            <a:endParaRPr lang="en-US" sz="1400" dirty="0"/>
          </a:p>
        </p:txBody>
      </p:sp>
      <p:sp>
        <p:nvSpPr>
          <p:cNvPr id="5" name="Rectangle 4"/>
          <p:cNvSpPr/>
          <p:nvPr/>
        </p:nvSpPr>
        <p:spPr>
          <a:xfrm>
            <a:off x="4191000" y="304800"/>
            <a:ext cx="915635" cy="523220"/>
          </a:xfrm>
          <a:prstGeom prst="rect">
            <a:avLst/>
          </a:prstGeom>
        </p:spPr>
        <p:txBody>
          <a:bodyPr wrap="none">
            <a:spAutoFit/>
          </a:bodyPr>
          <a:lstStyle/>
          <a:p>
            <a:r>
              <a:rPr lang="en-IN" sz="2800" b="1" dirty="0" smtClean="0"/>
              <a:t>1907</a:t>
            </a:r>
            <a:endParaRPr lang="en-US" sz="2800" b="1" dirty="0"/>
          </a:p>
        </p:txBody>
      </p:sp>
      <p:pic>
        <p:nvPicPr>
          <p:cNvPr id="174084" name="Picture 4" descr="http://upload.wikimedia.org/wikipedia/commons/6/64/SiC_LED_historic.jpg"/>
          <p:cNvPicPr>
            <a:picLocks noChangeAspect="1" noChangeArrowheads="1"/>
          </p:cNvPicPr>
          <p:nvPr/>
        </p:nvPicPr>
        <p:blipFill>
          <a:blip r:embed="rId3"/>
          <a:srcRect/>
          <a:stretch>
            <a:fillRect/>
          </a:stretch>
        </p:blipFill>
        <p:spPr bwMode="auto">
          <a:xfrm>
            <a:off x="5715000" y="304800"/>
            <a:ext cx="3090930" cy="2057400"/>
          </a:xfrm>
          <a:prstGeom prst="rect">
            <a:avLst/>
          </a:prstGeom>
          <a:noFill/>
        </p:spPr>
      </p:pic>
      <p:sp>
        <p:nvSpPr>
          <p:cNvPr id="7" name="TextBox 6"/>
          <p:cNvSpPr txBox="1"/>
          <p:nvPr/>
        </p:nvSpPr>
        <p:spPr>
          <a:xfrm>
            <a:off x="2819400" y="1066800"/>
            <a:ext cx="2514600" cy="646331"/>
          </a:xfrm>
          <a:prstGeom prst="rect">
            <a:avLst/>
          </a:prstGeom>
          <a:noFill/>
        </p:spPr>
        <p:txBody>
          <a:bodyPr wrap="square" rtlCol="0">
            <a:spAutoFit/>
          </a:bodyPr>
          <a:lstStyle/>
          <a:p>
            <a:r>
              <a:rPr lang="en-US" dirty="0" smtClean="0"/>
              <a:t>The first light emitting diode  (LED) made  of </a:t>
            </a:r>
            <a:r>
              <a:rPr lang="en-US" dirty="0" err="1" smtClean="0"/>
              <a:t>SiC</a:t>
            </a:r>
            <a:endParaRPr lang="en-US" dirty="0"/>
          </a:p>
        </p:txBody>
      </p:sp>
      <p:pic>
        <p:nvPicPr>
          <p:cNvPr id="174086" name="Picture 6" descr="http://upload.wikimedia.org/wikipedia/commons/c/cb/RBG-LED.jpg"/>
          <p:cNvPicPr>
            <a:picLocks noChangeAspect="1" noChangeArrowheads="1"/>
          </p:cNvPicPr>
          <p:nvPr/>
        </p:nvPicPr>
        <p:blipFill>
          <a:blip r:embed="rId4" cstate="print"/>
          <a:srcRect/>
          <a:stretch>
            <a:fillRect/>
          </a:stretch>
        </p:blipFill>
        <p:spPr bwMode="auto">
          <a:xfrm>
            <a:off x="2895600" y="1828800"/>
            <a:ext cx="2124727" cy="1575188"/>
          </a:xfrm>
          <a:prstGeom prst="rect">
            <a:avLst/>
          </a:prstGeom>
          <a:noFill/>
        </p:spPr>
      </p:pic>
      <p:sp>
        <p:nvSpPr>
          <p:cNvPr id="9" name="Rectangle 8"/>
          <p:cNvSpPr/>
          <p:nvPr/>
        </p:nvSpPr>
        <p:spPr>
          <a:xfrm>
            <a:off x="5638800" y="2514600"/>
            <a:ext cx="2895600" cy="1169551"/>
          </a:xfrm>
          <a:prstGeom prst="rect">
            <a:avLst/>
          </a:prstGeom>
        </p:spPr>
        <p:txBody>
          <a:bodyPr wrap="square">
            <a:spAutoFit/>
          </a:bodyPr>
          <a:lstStyle/>
          <a:p>
            <a:r>
              <a:rPr lang="en-US" sz="1400" dirty="0" smtClean="0"/>
              <a:t>Gallium nitride (</a:t>
            </a:r>
            <a:r>
              <a:rPr lang="en-US" sz="1400" dirty="0" err="1" smtClean="0"/>
              <a:t>GaN</a:t>
            </a:r>
            <a:r>
              <a:rPr lang="en-US" sz="1400" dirty="0" smtClean="0"/>
              <a:t>)</a:t>
            </a:r>
            <a:br>
              <a:rPr lang="en-US" sz="1400" dirty="0" smtClean="0"/>
            </a:br>
            <a:r>
              <a:rPr lang="en-US" sz="1400" dirty="0" err="1" smtClean="0"/>
              <a:t>Aluminium</a:t>
            </a:r>
            <a:r>
              <a:rPr lang="en-US" sz="1400" dirty="0" smtClean="0"/>
              <a:t> gallium arsenide (</a:t>
            </a:r>
            <a:r>
              <a:rPr lang="en-US" sz="1400" dirty="0" err="1" smtClean="0"/>
              <a:t>AlGaAs</a:t>
            </a:r>
            <a:r>
              <a:rPr lang="en-US" sz="1400" dirty="0" smtClean="0"/>
              <a:t>)</a:t>
            </a:r>
          </a:p>
          <a:p>
            <a:r>
              <a:rPr lang="en-US" sz="1400" dirty="0" smtClean="0"/>
              <a:t>Silicon carbide</a:t>
            </a:r>
          </a:p>
          <a:p>
            <a:r>
              <a:rPr lang="en-US" sz="1400" dirty="0" smtClean="0"/>
              <a:t>Gallium </a:t>
            </a:r>
            <a:r>
              <a:rPr lang="en-US" sz="1400" dirty="0" err="1" smtClean="0"/>
              <a:t>phosphide</a:t>
            </a:r>
            <a:endParaRPr lang="en-US" sz="1400" dirty="0" smtClean="0"/>
          </a:p>
          <a:p>
            <a:r>
              <a:rPr lang="en-US" sz="1400" dirty="0" smtClean="0"/>
              <a:t>Indium gallium nitride etc</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l="5263" r="2632"/>
          <a:stretch>
            <a:fillRect/>
          </a:stretch>
        </p:blipFill>
        <p:spPr bwMode="auto">
          <a:xfrm>
            <a:off x="0" y="685800"/>
            <a:ext cx="5334000" cy="3810000"/>
          </a:xfrm>
          <a:prstGeom prst="rect">
            <a:avLst/>
          </a:prstGeom>
          <a:noFill/>
          <a:ln w="9525">
            <a:noFill/>
            <a:miter lim="800000"/>
            <a:headEnd/>
            <a:tailEnd/>
          </a:ln>
          <a:effectLst/>
        </p:spPr>
      </p:pic>
      <p:graphicFrame>
        <p:nvGraphicFramePr>
          <p:cNvPr id="6" name="Table 5"/>
          <p:cNvGraphicFramePr>
            <a:graphicFrameLocks noGrp="1"/>
          </p:cNvGraphicFramePr>
          <p:nvPr/>
        </p:nvGraphicFramePr>
        <p:xfrm>
          <a:off x="5410200" y="762000"/>
          <a:ext cx="3505200" cy="5573268"/>
        </p:xfrm>
        <a:graphic>
          <a:graphicData uri="http://schemas.openxmlformats.org/drawingml/2006/table">
            <a:tbl>
              <a:tblPr/>
              <a:tblGrid>
                <a:gridCol w="1306150"/>
                <a:gridCol w="1107728"/>
                <a:gridCol w="1091322"/>
              </a:tblGrid>
              <a:tr h="535397">
                <a:tc>
                  <a:txBody>
                    <a:bodyPr/>
                    <a:lstStyle/>
                    <a:p>
                      <a:pPr marL="0" marR="0">
                        <a:lnSpc>
                          <a:spcPct val="115000"/>
                        </a:lnSpc>
                        <a:spcBef>
                          <a:spcPts val="0"/>
                        </a:spcBef>
                        <a:spcAft>
                          <a:spcPts val="1000"/>
                        </a:spcAft>
                      </a:pPr>
                      <a:r>
                        <a:rPr lang="en-US" sz="1800" dirty="0">
                          <a:latin typeface="Times New Roman"/>
                          <a:ea typeface="Calibri"/>
                          <a:cs typeface="Times New Roman"/>
                        </a:rPr>
                        <a:t>Semiconductor </a:t>
                      </a:r>
                      <a:endParaRPr lang="en-US" sz="1800" dirty="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D3E0EA"/>
                    </a:solidFill>
                  </a:tcPr>
                </a:tc>
                <a:tc>
                  <a:txBody>
                    <a:bodyPr/>
                    <a:lstStyle/>
                    <a:p>
                      <a:pPr marL="0" marR="0">
                        <a:lnSpc>
                          <a:spcPct val="115000"/>
                        </a:lnSpc>
                        <a:spcBef>
                          <a:spcPts val="0"/>
                        </a:spcBef>
                        <a:spcAft>
                          <a:spcPts val="1000"/>
                        </a:spcAft>
                      </a:pPr>
                      <a:r>
                        <a:rPr lang="en-US" sz="1800">
                          <a:latin typeface="Times New Roman"/>
                          <a:ea typeface="Calibri"/>
                          <a:cs typeface="Times New Roman"/>
                        </a:rPr>
                        <a:t>Wavelength</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D3E0EA"/>
                    </a:solidFill>
                  </a:tcPr>
                </a:tc>
                <a:tc>
                  <a:txBody>
                    <a:bodyPr/>
                    <a:lstStyle/>
                    <a:p>
                      <a:pPr marL="0" marR="0">
                        <a:lnSpc>
                          <a:spcPct val="115000"/>
                        </a:lnSpc>
                        <a:spcBef>
                          <a:spcPts val="0"/>
                        </a:spcBef>
                        <a:spcAft>
                          <a:spcPts val="1000"/>
                        </a:spcAft>
                      </a:pPr>
                      <a:r>
                        <a:rPr lang="en-US" sz="1800">
                          <a:latin typeface="Times New Roman"/>
                          <a:ea typeface="Calibri"/>
                          <a:cs typeface="Times New Roman"/>
                        </a:rPr>
                        <a:t>Colour </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D3E0EA"/>
                    </a:solidFill>
                  </a:tcPr>
                </a:tc>
              </a:tr>
              <a:tr h="458109">
                <a:tc>
                  <a:txBody>
                    <a:bodyPr/>
                    <a:lstStyle/>
                    <a:p>
                      <a:pPr marL="0" marR="0">
                        <a:lnSpc>
                          <a:spcPct val="115000"/>
                        </a:lnSpc>
                        <a:spcBef>
                          <a:spcPts val="0"/>
                        </a:spcBef>
                        <a:spcAft>
                          <a:spcPts val="1000"/>
                        </a:spcAft>
                      </a:pPr>
                      <a:r>
                        <a:rPr lang="en-US" sz="1800" dirty="0" err="1">
                          <a:latin typeface="Times New Roman"/>
                          <a:ea typeface="Calibri"/>
                          <a:cs typeface="Times New Roman"/>
                        </a:rPr>
                        <a:t>GaAs</a:t>
                      </a:r>
                      <a:r>
                        <a:rPr lang="en-US" sz="1800" dirty="0">
                          <a:latin typeface="Times New Roman"/>
                          <a:ea typeface="Calibri"/>
                          <a:cs typeface="Times New Roman"/>
                        </a:rPr>
                        <a:t> </a:t>
                      </a:r>
                      <a:endParaRPr lang="en-US" sz="1800" dirty="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FF00FF"/>
                    </a:solidFill>
                  </a:tcPr>
                </a:tc>
                <a:tc>
                  <a:txBody>
                    <a:bodyPr/>
                    <a:lstStyle/>
                    <a:p>
                      <a:pPr marL="0" marR="0">
                        <a:lnSpc>
                          <a:spcPct val="115000"/>
                        </a:lnSpc>
                        <a:spcBef>
                          <a:spcPts val="0"/>
                        </a:spcBef>
                        <a:spcAft>
                          <a:spcPts val="1000"/>
                        </a:spcAft>
                      </a:pPr>
                      <a:r>
                        <a:rPr lang="en-US" sz="1800">
                          <a:latin typeface="Times New Roman"/>
                          <a:ea typeface="Calibri"/>
                          <a:cs typeface="Times New Roman"/>
                        </a:rPr>
                        <a:t>850-940nm </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FF00FF"/>
                    </a:solidFill>
                  </a:tcPr>
                </a:tc>
                <a:tc>
                  <a:txBody>
                    <a:bodyPr/>
                    <a:lstStyle/>
                    <a:p>
                      <a:pPr marL="0" marR="0">
                        <a:lnSpc>
                          <a:spcPct val="115000"/>
                        </a:lnSpc>
                        <a:spcBef>
                          <a:spcPts val="0"/>
                        </a:spcBef>
                        <a:spcAft>
                          <a:spcPts val="1000"/>
                        </a:spcAft>
                      </a:pPr>
                      <a:r>
                        <a:rPr lang="en-US" sz="1800" b="1">
                          <a:latin typeface="Times New Roman"/>
                          <a:ea typeface="Calibri"/>
                          <a:cs typeface="Times New Roman"/>
                        </a:rPr>
                        <a:t>Infra-Red </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FF00FF"/>
                    </a:solidFill>
                  </a:tcPr>
                </a:tc>
              </a:tr>
              <a:tr h="458109">
                <a:tc>
                  <a:txBody>
                    <a:bodyPr/>
                    <a:lstStyle/>
                    <a:p>
                      <a:pPr marL="0" marR="0">
                        <a:lnSpc>
                          <a:spcPct val="115000"/>
                        </a:lnSpc>
                        <a:spcBef>
                          <a:spcPts val="0"/>
                        </a:spcBef>
                        <a:spcAft>
                          <a:spcPts val="1000"/>
                        </a:spcAft>
                      </a:pPr>
                      <a:r>
                        <a:rPr lang="en-US" sz="1800" dirty="0" err="1">
                          <a:latin typeface="Times New Roman"/>
                          <a:ea typeface="Calibri"/>
                          <a:cs typeface="Times New Roman"/>
                        </a:rPr>
                        <a:t>GaAsP</a:t>
                      </a:r>
                      <a:r>
                        <a:rPr lang="en-US" sz="1800" dirty="0">
                          <a:latin typeface="Times New Roman"/>
                          <a:ea typeface="Calibri"/>
                          <a:cs typeface="Times New Roman"/>
                        </a:rPr>
                        <a:t> </a:t>
                      </a:r>
                      <a:endParaRPr lang="en-US" sz="1800" dirty="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800" dirty="0">
                          <a:latin typeface="Times New Roman"/>
                          <a:ea typeface="Calibri"/>
                          <a:cs typeface="Times New Roman"/>
                        </a:rPr>
                        <a:t>630-660nm </a:t>
                      </a:r>
                      <a:endParaRPr lang="en-US" sz="1800" dirty="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800">
                          <a:latin typeface="Times New Roman"/>
                          <a:ea typeface="Calibri"/>
                          <a:cs typeface="Times New Roman"/>
                        </a:rPr>
                        <a:t>Red </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FF0000"/>
                    </a:solidFill>
                  </a:tcPr>
                </a:tc>
              </a:tr>
              <a:tr h="458109">
                <a:tc>
                  <a:txBody>
                    <a:bodyPr/>
                    <a:lstStyle/>
                    <a:p>
                      <a:pPr marL="0" marR="0">
                        <a:lnSpc>
                          <a:spcPct val="115000"/>
                        </a:lnSpc>
                        <a:spcBef>
                          <a:spcPts val="0"/>
                        </a:spcBef>
                        <a:spcAft>
                          <a:spcPts val="1000"/>
                        </a:spcAft>
                      </a:pPr>
                      <a:r>
                        <a:rPr lang="en-US" sz="1800">
                          <a:latin typeface="Times New Roman"/>
                          <a:ea typeface="Calibri"/>
                          <a:cs typeface="Times New Roman"/>
                        </a:rPr>
                        <a:t>GaAsP </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FFA500"/>
                    </a:solidFill>
                  </a:tcPr>
                </a:tc>
                <a:tc>
                  <a:txBody>
                    <a:bodyPr/>
                    <a:lstStyle/>
                    <a:p>
                      <a:pPr marL="0" marR="0">
                        <a:lnSpc>
                          <a:spcPct val="115000"/>
                        </a:lnSpc>
                        <a:spcBef>
                          <a:spcPts val="0"/>
                        </a:spcBef>
                        <a:spcAft>
                          <a:spcPts val="1000"/>
                        </a:spcAft>
                      </a:pPr>
                      <a:r>
                        <a:rPr lang="en-US" sz="1800" dirty="0">
                          <a:latin typeface="Times New Roman"/>
                          <a:ea typeface="Calibri"/>
                          <a:cs typeface="Times New Roman"/>
                        </a:rPr>
                        <a:t>605-620nm </a:t>
                      </a:r>
                      <a:endParaRPr lang="en-US" sz="1800" dirty="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FFA500"/>
                    </a:solidFill>
                  </a:tcPr>
                </a:tc>
                <a:tc>
                  <a:txBody>
                    <a:bodyPr/>
                    <a:lstStyle/>
                    <a:p>
                      <a:pPr marL="0" marR="0">
                        <a:lnSpc>
                          <a:spcPct val="115000"/>
                        </a:lnSpc>
                        <a:spcBef>
                          <a:spcPts val="0"/>
                        </a:spcBef>
                        <a:spcAft>
                          <a:spcPts val="1000"/>
                        </a:spcAft>
                      </a:pPr>
                      <a:r>
                        <a:rPr lang="en-US" sz="1800">
                          <a:latin typeface="Times New Roman"/>
                          <a:ea typeface="Calibri"/>
                          <a:cs typeface="Times New Roman"/>
                        </a:rPr>
                        <a:t>Amber </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FFA500"/>
                    </a:solidFill>
                  </a:tcPr>
                </a:tc>
              </a:tr>
              <a:tr h="458109">
                <a:tc>
                  <a:txBody>
                    <a:bodyPr/>
                    <a:lstStyle/>
                    <a:p>
                      <a:pPr marL="0" marR="0">
                        <a:lnSpc>
                          <a:spcPct val="115000"/>
                        </a:lnSpc>
                        <a:spcBef>
                          <a:spcPts val="0"/>
                        </a:spcBef>
                        <a:spcAft>
                          <a:spcPts val="1000"/>
                        </a:spcAft>
                      </a:pPr>
                      <a:r>
                        <a:rPr lang="en-US" sz="1800">
                          <a:latin typeface="Times New Roman"/>
                          <a:ea typeface="Calibri"/>
                          <a:cs typeface="Times New Roman"/>
                        </a:rPr>
                        <a:t>GaAsP:N </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1800" dirty="0">
                          <a:latin typeface="Times New Roman"/>
                          <a:ea typeface="Calibri"/>
                          <a:cs typeface="Times New Roman"/>
                        </a:rPr>
                        <a:t>585-595nm </a:t>
                      </a:r>
                      <a:endParaRPr lang="en-US" sz="1800" dirty="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1800" dirty="0">
                          <a:latin typeface="Times New Roman"/>
                          <a:ea typeface="Calibri"/>
                          <a:cs typeface="Times New Roman"/>
                        </a:rPr>
                        <a:t>Yellow </a:t>
                      </a:r>
                      <a:endParaRPr lang="en-US" sz="1800" dirty="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FFFF00"/>
                    </a:solidFill>
                  </a:tcPr>
                </a:tc>
              </a:tr>
              <a:tr h="458109">
                <a:tc>
                  <a:txBody>
                    <a:bodyPr/>
                    <a:lstStyle/>
                    <a:p>
                      <a:pPr marL="0" marR="0">
                        <a:lnSpc>
                          <a:spcPct val="115000"/>
                        </a:lnSpc>
                        <a:spcBef>
                          <a:spcPts val="0"/>
                        </a:spcBef>
                        <a:spcAft>
                          <a:spcPts val="1000"/>
                        </a:spcAft>
                      </a:pPr>
                      <a:r>
                        <a:rPr lang="en-US" sz="1800">
                          <a:latin typeface="Times New Roman"/>
                          <a:ea typeface="Calibri"/>
                          <a:cs typeface="Times New Roman"/>
                        </a:rPr>
                        <a:t>AlGaP </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008000"/>
                    </a:solidFill>
                  </a:tcPr>
                </a:tc>
                <a:tc>
                  <a:txBody>
                    <a:bodyPr/>
                    <a:lstStyle/>
                    <a:p>
                      <a:pPr marL="0" marR="0">
                        <a:lnSpc>
                          <a:spcPct val="115000"/>
                        </a:lnSpc>
                        <a:spcBef>
                          <a:spcPts val="0"/>
                        </a:spcBef>
                        <a:spcAft>
                          <a:spcPts val="1000"/>
                        </a:spcAft>
                      </a:pPr>
                      <a:r>
                        <a:rPr lang="en-US" sz="1800">
                          <a:latin typeface="Times New Roman"/>
                          <a:ea typeface="Calibri"/>
                          <a:cs typeface="Times New Roman"/>
                        </a:rPr>
                        <a:t>550-570nm </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008000"/>
                    </a:solidFill>
                  </a:tcPr>
                </a:tc>
                <a:tc>
                  <a:txBody>
                    <a:bodyPr/>
                    <a:lstStyle/>
                    <a:p>
                      <a:pPr marL="0" marR="0">
                        <a:lnSpc>
                          <a:spcPct val="115000"/>
                        </a:lnSpc>
                        <a:spcBef>
                          <a:spcPts val="0"/>
                        </a:spcBef>
                        <a:spcAft>
                          <a:spcPts val="1000"/>
                        </a:spcAft>
                      </a:pPr>
                      <a:r>
                        <a:rPr lang="en-US" sz="1800" dirty="0">
                          <a:latin typeface="Times New Roman"/>
                          <a:ea typeface="Calibri"/>
                          <a:cs typeface="Times New Roman"/>
                        </a:rPr>
                        <a:t>Green </a:t>
                      </a:r>
                      <a:endParaRPr lang="en-US" sz="1800" dirty="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008000"/>
                    </a:solidFill>
                  </a:tcPr>
                </a:tc>
              </a:tr>
              <a:tr h="458109">
                <a:tc>
                  <a:txBody>
                    <a:bodyPr/>
                    <a:lstStyle/>
                    <a:p>
                      <a:pPr marL="0" marR="0">
                        <a:lnSpc>
                          <a:spcPct val="115000"/>
                        </a:lnSpc>
                        <a:spcBef>
                          <a:spcPts val="0"/>
                        </a:spcBef>
                        <a:spcAft>
                          <a:spcPts val="1000"/>
                        </a:spcAft>
                      </a:pPr>
                      <a:r>
                        <a:rPr lang="en-US" sz="1800">
                          <a:latin typeface="Times New Roman"/>
                          <a:ea typeface="Calibri"/>
                          <a:cs typeface="Times New Roman"/>
                        </a:rPr>
                        <a:t>SiC </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0000CD"/>
                    </a:solidFill>
                  </a:tcPr>
                </a:tc>
                <a:tc>
                  <a:txBody>
                    <a:bodyPr/>
                    <a:lstStyle/>
                    <a:p>
                      <a:pPr marL="0" marR="0">
                        <a:lnSpc>
                          <a:spcPct val="115000"/>
                        </a:lnSpc>
                        <a:spcBef>
                          <a:spcPts val="0"/>
                        </a:spcBef>
                        <a:spcAft>
                          <a:spcPts val="1000"/>
                        </a:spcAft>
                      </a:pPr>
                      <a:r>
                        <a:rPr lang="en-US" sz="1800">
                          <a:latin typeface="Times New Roman"/>
                          <a:ea typeface="Calibri"/>
                          <a:cs typeface="Times New Roman"/>
                        </a:rPr>
                        <a:t>430-505nm </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0000CD"/>
                    </a:solidFill>
                  </a:tcPr>
                </a:tc>
                <a:tc>
                  <a:txBody>
                    <a:bodyPr/>
                    <a:lstStyle/>
                    <a:p>
                      <a:pPr marL="0" marR="0">
                        <a:lnSpc>
                          <a:spcPct val="115000"/>
                        </a:lnSpc>
                        <a:spcBef>
                          <a:spcPts val="0"/>
                        </a:spcBef>
                        <a:spcAft>
                          <a:spcPts val="1000"/>
                        </a:spcAft>
                      </a:pPr>
                      <a:r>
                        <a:rPr lang="en-US" sz="1800" dirty="0">
                          <a:latin typeface="Times New Roman"/>
                          <a:ea typeface="Calibri"/>
                          <a:cs typeface="Times New Roman"/>
                        </a:rPr>
                        <a:t>Blue </a:t>
                      </a:r>
                      <a:endParaRPr lang="en-US" sz="1800" dirty="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solidFill>
                      <a:srgbClr val="0000CD"/>
                    </a:solidFill>
                  </a:tcPr>
                </a:tc>
              </a:tr>
              <a:tr h="297349">
                <a:tc>
                  <a:txBody>
                    <a:bodyPr/>
                    <a:lstStyle/>
                    <a:p>
                      <a:pPr marL="0" marR="0">
                        <a:lnSpc>
                          <a:spcPct val="115000"/>
                        </a:lnSpc>
                        <a:spcBef>
                          <a:spcPts val="0"/>
                        </a:spcBef>
                        <a:spcAft>
                          <a:spcPts val="1000"/>
                        </a:spcAft>
                      </a:pPr>
                      <a:r>
                        <a:rPr lang="en-US" sz="1800">
                          <a:latin typeface="Times New Roman"/>
                          <a:ea typeface="Calibri"/>
                          <a:cs typeface="Times New Roman"/>
                        </a:rPr>
                        <a:t>GaInN </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a:latin typeface="Times New Roman"/>
                          <a:ea typeface="Calibri"/>
                          <a:cs typeface="Times New Roman"/>
                        </a:rPr>
                        <a:t>450nm </a:t>
                      </a:r>
                      <a:endParaRPr lang="en-US" sz="180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a:latin typeface="Times New Roman"/>
                          <a:ea typeface="Calibri"/>
                          <a:cs typeface="Times New Roman"/>
                        </a:rPr>
                        <a:t>White </a:t>
                      </a:r>
                      <a:endParaRPr lang="en-US" sz="1800" dirty="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tcPr>
                </a:tc>
              </a:tr>
              <a:tr h="297349">
                <a:tc>
                  <a:txBody>
                    <a:bodyPr/>
                    <a:lstStyle/>
                    <a:p>
                      <a:pPr marL="0" marR="0">
                        <a:lnSpc>
                          <a:spcPct val="115000"/>
                        </a:lnSpc>
                        <a:spcBef>
                          <a:spcPts val="0"/>
                        </a:spcBef>
                        <a:spcAft>
                          <a:spcPts val="1000"/>
                        </a:spcAft>
                      </a:pPr>
                      <a:r>
                        <a:rPr lang="en-US" sz="1800" dirty="0" err="1" smtClean="0">
                          <a:latin typeface="Calibri"/>
                          <a:ea typeface="Calibri"/>
                          <a:cs typeface="Times New Roman"/>
                        </a:rPr>
                        <a:t>GaN</a:t>
                      </a:r>
                      <a:endParaRPr lang="en-US" sz="1800" dirty="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smtClean="0">
                          <a:latin typeface="Calibri"/>
                          <a:ea typeface="Calibri"/>
                          <a:cs typeface="Times New Roman"/>
                        </a:rPr>
                        <a:t>365 nm</a:t>
                      </a:r>
                      <a:endParaRPr lang="en-US" sz="1800" dirty="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smtClean="0">
                          <a:latin typeface="Calibri"/>
                          <a:ea typeface="Calibri"/>
                          <a:cs typeface="Times New Roman"/>
                        </a:rPr>
                        <a:t> UV</a:t>
                      </a:r>
                      <a:endParaRPr lang="en-US" sz="1800" dirty="0">
                        <a:latin typeface="Calibri"/>
                        <a:ea typeface="Calibri"/>
                        <a:cs typeface="Times New Roman"/>
                      </a:endParaRPr>
                    </a:p>
                  </a:txBody>
                  <a:tcPr marL="69215" marR="69215" marT="29210" marB="29210" anchor="ctr">
                    <a:lnL w="12700" cap="flat" cmpd="sng" algn="ctr">
                      <a:solidFill>
                        <a:srgbClr val="5078B4"/>
                      </a:solidFill>
                      <a:prstDash val="solid"/>
                      <a:round/>
                      <a:headEnd type="none" w="med" len="med"/>
                      <a:tailEnd type="none" w="med" len="med"/>
                    </a:lnL>
                    <a:lnR w="12700" cap="flat" cmpd="sng" algn="ctr">
                      <a:solidFill>
                        <a:srgbClr val="5078B4"/>
                      </a:solidFill>
                      <a:prstDash val="solid"/>
                      <a:round/>
                      <a:headEnd type="none" w="med" len="med"/>
                      <a:tailEnd type="none" w="med" len="med"/>
                    </a:lnR>
                    <a:lnT w="12700" cap="flat" cmpd="sng" algn="ctr">
                      <a:solidFill>
                        <a:srgbClr val="5078B4"/>
                      </a:solidFill>
                      <a:prstDash val="solid"/>
                      <a:round/>
                      <a:headEnd type="none" w="med" len="med"/>
                      <a:tailEnd type="none" w="med" len="med"/>
                    </a:lnT>
                    <a:lnB w="12700" cap="flat" cmpd="sng" algn="ctr">
                      <a:solidFill>
                        <a:srgbClr val="5078B4"/>
                      </a:solidFill>
                      <a:prstDash val="solid"/>
                      <a:round/>
                      <a:headEnd type="none" w="med" len="med"/>
                      <a:tailEnd type="none" w="med" len="med"/>
                    </a:lnB>
                  </a:tcPr>
                </a:tc>
              </a:tr>
            </a:tbl>
          </a:graphicData>
        </a:graphic>
      </p:graphicFrame>
      <p:sp>
        <p:nvSpPr>
          <p:cNvPr id="7" name="TextBox 6"/>
          <p:cNvSpPr txBox="1"/>
          <p:nvPr/>
        </p:nvSpPr>
        <p:spPr>
          <a:xfrm>
            <a:off x="685800" y="4724400"/>
            <a:ext cx="3733800" cy="1754326"/>
          </a:xfrm>
          <a:prstGeom prst="rect">
            <a:avLst/>
          </a:prstGeom>
          <a:noFill/>
        </p:spPr>
        <p:txBody>
          <a:bodyPr wrap="square" rtlCol="0">
            <a:spAutoFit/>
          </a:bodyPr>
          <a:lstStyle/>
          <a:p>
            <a:r>
              <a:rPr lang="en-US" dirty="0" smtClean="0"/>
              <a:t>When electricity is applied , a hole of the p type layer combines with an electron from the n type layer, at the active layer  releasing photon whose wavelength is decided by the material at the active layer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AutoShape 2" descr="https://pbs.twimg.com/media/BzVdjDRCcAA_g3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4500" name="Picture 4" descr="https://pbs.twimg.com/media/BzVdjDRCcAA_g3f.jpg"/>
          <p:cNvPicPr>
            <a:picLocks noChangeAspect="1" noChangeArrowheads="1"/>
          </p:cNvPicPr>
          <p:nvPr/>
        </p:nvPicPr>
        <p:blipFill>
          <a:blip r:embed="rId2"/>
          <a:srcRect/>
          <a:stretch>
            <a:fillRect/>
          </a:stretch>
        </p:blipFill>
        <p:spPr bwMode="auto">
          <a:xfrm>
            <a:off x="457200" y="457200"/>
            <a:ext cx="7696200" cy="5207762"/>
          </a:xfrm>
          <a:prstGeom prst="rect">
            <a:avLst/>
          </a:prstGeom>
          <a:noFill/>
        </p:spPr>
      </p:pic>
      <p:pic>
        <p:nvPicPr>
          <p:cNvPr id="234502" name="Picture 6" descr="https://btcomputersystems.wikispaces.com/file/view/blue_led_bulbs_med.jpg/101428837/blue_led_bulbs_med.jpg"/>
          <p:cNvPicPr>
            <a:picLocks noChangeAspect="1" noChangeArrowheads="1"/>
          </p:cNvPicPr>
          <p:nvPr/>
        </p:nvPicPr>
        <p:blipFill>
          <a:blip r:embed="rId3"/>
          <a:srcRect/>
          <a:stretch>
            <a:fillRect/>
          </a:stretch>
        </p:blipFill>
        <p:spPr bwMode="auto">
          <a:xfrm>
            <a:off x="7315200" y="5257800"/>
            <a:ext cx="1828800" cy="1568335"/>
          </a:xfrm>
          <a:prstGeom prst="rect">
            <a:avLst/>
          </a:prstGeom>
          <a:noFill/>
        </p:spPr>
      </p:pic>
      <p:sp>
        <p:nvSpPr>
          <p:cNvPr id="8" name="TextBox 7"/>
          <p:cNvSpPr txBox="1"/>
          <p:nvPr/>
        </p:nvSpPr>
        <p:spPr>
          <a:xfrm>
            <a:off x="1981200" y="152400"/>
            <a:ext cx="914400" cy="461665"/>
          </a:xfrm>
          <a:prstGeom prst="rect">
            <a:avLst/>
          </a:prstGeom>
          <a:noFill/>
        </p:spPr>
        <p:txBody>
          <a:bodyPr wrap="square" rtlCol="0">
            <a:spAutoFit/>
          </a:bodyPr>
          <a:lstStyle/>
          <a:p>
            <a:r>
              <a:rPr lang="en-US" sz="2400" b="1" dirty="0" smtClean="0"/>
              <a:t>2014</a:t>
            </a:r>
            <a:endParaRPr lang="en-US" sz="2400" b="1" dirty="0"/>
          </a:p>
        </p:txBody>
      </p:sp>
      <p:sp>
        <p:nvSpPr>
          <p:cNvPr id="6" name="Rectangle 5"/>
          <p:cNvSpPr/>
          <p:nvPr/>
        </p:nvSpPr>
        <p:spPr>
          <a:xfrm>
            <a:off x="1828800" y="6019800"/>
            <a:ext cx="4518353" cy="369332"/>
          </a:xfrm>
          <a:prstGeom prst="rect">
            <a:avLst/>
          </a:prstGeom>
        </p:spPr>
        <p:txBody>
          <a:bodyPr wrap="none">
            <a:spAutoFit/>
          </a:bodyPr>
          <a:lstStyle/>
          <a:p>
            <a:r>
              <a:rPr lang="en-US" b="1" dirty="0" smtClean="0"/>
              <a:t>Along with Isamu </a:t>
            </a:r>
            <a:r>
              <a:rPr lang="en-US" b="1" dirty="0" err="1" smtClean="0"/>
              <a:t>Akasaki</a:t>
            </a:r>
            <a:r>
              <a:rPr lang="en-US" b="1" dirty="0" smtClean="0"/>
              <a:t> and Hiroshi Amano</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7" name="Object 1"/>
          <p:cNvGraphicFramePr>
            <a:graphicFrameLocks noChangeAspect="1"/>
          </p:cNvGraphicFramePr>
          <p:nvPr/>
        </p:nvGraphicFramePr>
        <p:xfrm>
          <a:off x="1524000" y="304800"/>
          <a:ext cx="6019800" cy="3395167"/>
        </p:xfrm>
        <a:graphic>
          <a:graphicData uri="http://schemas.openxmlformats.org/presentationml/2006/ole">
            <mc:AlternateContent xmlns:mc="http://schemas.openxmlformats.org/markup-compatibility/2006">
              <mc:Choice xmlns:v="urn:schemas-microsoft-com:vml" Requires="v">
                <p:oleObj spid="_x0000_s24617" name="CS ChemDraw Drawing" r:id="rId3" imgW="5210129" imgH="2931749" progId="ChemDraw.Document.6.0">
                  <p:embed/>
                </p:oleObj>
              </mc:Choice>
              <mc:Fallback>
                <p:oleObj name="CS ChemDraw Drawing" r:id="rId3" imgW="5210129" imgH="2931749"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4800"/>
                        <a:ext cx="6019800" cy="33951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Table 3"/>
          <p:cNvGraphicFramePr>
            <a:graphicFrameLocks noGrp="1"/>
          </p:cNvGraphicFramePr>
          <p:nvPr/>
        </p:nvGraphicFramePr>
        <p:xfrm>
          <a:off x="457200" y="3886200"/>
          <a:ext cx="8229600" cy="1499618"/>
        </p:xfrm>
        <a:graphic>
          <a:graphicData uri="http://schemas.openxmlformats.org/drawingml/2006/table">
            <a:tbl>
              <a:tblPr/>
              <a:tblGrid>
                <a:gridCol w="1388984"/>
                <a:gridCol w="638863"/>
                <a:gridCol w="690918"/>
                <a:gridCol w="657792"/>
                <a:gridCol w="709848"/>
                <a:gridCol w="709848"/>
                <a:gridCol w="709848"/>
                <a:gridCol w="709848"/>
                <a:gridCol w="946851"/>
                <a:gridCol w="1066800"/>
              </a:tblGrid>
              <a:tr h="533400">
                <a:tc>
                  <a:txBody>
                    <a:bodyPr/>
                    <a:lstStyle/>
                    <a:p>
                      <a:pPr marL="0" marR="0" algn="l">
                        <a:lnSpc>
                          <a:spcPts val="1680"/>
                        </a:lnSpc>
                        <a:spcBef>
                          <a:spcPts val="600"/>
                        </a:spcBef>
                        <a:spcAft>
                          <a:spcPts val="600"/>
                        </a:spcAft>
                      </a:pPr>
                      <a:r>
                        <a:rPr lang="en-US" sz="1800" b="1" dirty="0">
                          <a:solidFill>
                            <a:srgbClr val="252525"/>
                          </a:solidFill>
                          <a:latin typeface="Calibri"/>
                          <a:ea typeface="Times New Roman"/>
                          <a:cs typeface="Times New Roman"/>
                        </a:rPr>
                        <a:t>Semi-conductor</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b="1" dirty="0" smtClean="0">
                        <a:solidFill>
                          <a:srgbClr val="252525"/>
                        </a:solidFill>
                        <a:latin typeface="Calibri"/>
                        <a:ea typeface="Times New Roman"/>
                        <a:cs typeface="Times New Roman"/>
                      </a:endParaRPr>
                    </a:p>
                    <a:p>
                      <a:pPr marL="0" marR="0" algn="l">
                        <a:lnSpc>
                          <a:spcPts val="1680"/>
                        </a:lnSpc>
                        <a:spcBef>
                          <a:spcPts val="600"/>
                        </a:spcBef>
                        <a:spcAft>
                          <a:spcPts val="600"/>
                        </a:spcAft>
                      </a:pPr>
                      <a:r>
                        <a:rPr lang="en-US" sz="1800" b="1" dirty="0" err="1" smtClean="0">
                          <a:solidFill>
                            <a:srgbClr val="252525"/>
                          </a:solidFill>
                          <a:latin typeface="Calibri"/>
                          <a:ea typeface="Times New Roman"/>
                          <a:cs typeface="Times New Roman"/>
                        </a:rPr>
                        <a:t>Ge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b="1" dirty="0" smtClean="0">
                        <a:solidFill>
                          <a:srgbClr val="252525"/>
                        </a:solidFill>
                        <a:latin typeface="Calibri"/>
                        <a:ea typeface="Times New Roman"/>
                        <a:cs typeface="Times New Roman"/>
                      </a:endParaRPr>
                    </a:p>
                    <a:p>
                      <a:pPr marL="0" marR="0" algn="l">
                        <a:lnSpc>
                          <a:spcPts val="1680"/>
                        </a:lnSpc>
                        <a:spcBef>
                          <a:spcPts val="600"/>
                        </a:spcBef>
                        <a:spcAft>
                          <a:spcPts val="600"/>
                        </a:spcAft>
                      </a:pPr>
                      <a:r>
                        <a:rPr lang="en-US" sz="1800" b="1" dirty="0" err="1" smtClean="0">
                          <a:solidFill>
                            <a:srgbClr val="252525"/>
                          </a:solidFill>
                          <a:latin typeface="Calibri"/>
                          <a:ea typeface="Times New Roman"/>
                          <a:cs typeface="Times New Roman"/>
                        </a:rPr>
                        <a:t>InN</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b="1" dirty="0" smtClean="0">
                        <a:solidFill>
                          <a:srgbClr val="252525"/>
                        </a:solidFill>
                        <a:latin typeface="Calibri"/>
                        <a:ea typeface="Times New Roman"/>
                        <a:cs typeface="Times New Roman"/>
                      </a:endParaRPr>
                    </a:p>
                    <a:p>
                      <a:pPr marL="0" marR="0" algn="l">
                        <a:lnSpc>
                          <a:spcPts val="1680"/>
                        </a:lnSpc>
                        <a:spcBef>
                          <a:spcPts val="600"/>
                        </a:spcBef>
                        <a:spcAft>
                          <a:spcPts val="600"/>
                        </a:spcAft>
                      </a:pPr>
                      <a:r>
                        <a:rPr lang="en-US" sz="1800" b="1" dirty="0" smtClean="0">
                          <a:solidFill>
                            <a:srgbClr val="252525"/>
                          </a:solidFill>
                          <a:latin typeface="Calibri"/>
                          <a:ea typeface="Times New Roman"/>
                          <a:cs typeface="Times New Roman"/>
                        </a:rPr>
                        <a:t>   Si</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ts val="1680"/>
                        </a:lnSpc>
                        <a:spcBef>
                          <a:spcPts val="600"/>
                        </a:spcBef>
                        <a:spcAft>
                          <a:spcPts val="600"/>
                        </a:spcAft>
                      </a:pPr>
                      <a:endParaRPr lang="en-US" sz="1800" b="1" dirty="0" smtClean="0">
                        <a:solidFill>
                          <a:srgbClr val="252525"/>
                        </a:solidFill>
                        <a:latin typeface="Calibri"/>
                        <a:ea typeface="Times New Roman"/>
                        <a:cs typeface="Times New Roman"/>
                      </a:endParaRPr>
                    </a:p>
                    <a:p>
                      <a:pPr marL="0" marR="0" algn="l">
                        <a:lnSpc>
                          <a:spcPts val="1680"/>
                        </a:lnSpc>
                        <a:spcBef>
                          <a:spcPts val="600"/>
                        </a:spcBef>
                        <a:spcAft>
                          <a:spcPts val="600"/>
                        </a:spcAft>
                      </a:pPr>
                      <a:r>
                        <a:rPr lang="en-US" sz="1800" b="1" dirty="0" err="1" smtClean="0">
                          <a:solidFill>
                            <a:srgbClr val="252525"/>
                          </a:solidFill>
                          <a:latin typeface="Calibri"/>
                          <a:ea typeface="Times New Roman"/>
                          <a:cs typeface="Times New Roman"/>
                        </a:rPr>
                        <a:t>GaAs</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l">
                        <a:lnSpc>
                          <a:spcPts val="1680"/>
                        </a:lnSpc>
                        <a:spcBef>
                          <a:spcPts val="600"/>
                        </a:spcBef>
                        <a:spcAft>
                          <a:spcPts val="600"/>
                        </a:spcAft>
                      </a:pPr>
                      <a:endParaRPr lang="en-US" sz="1800" b="1" dirty="0" smtClean="0">
                        <a:solidFill>
                          <a:srgbClr val="252525"/>
                        </a:solidFill>
                        <a:latin typeface="Calibri"/>
                        <a:ea typeface="Times New Roman"/>
                        <a:cs typeface="Times New Roman"/>
                      </a:endParaRPr>
                    </a:p>
                    <a:p>
                      <a:pPr marL="0" marR="0" algn="l">
                        <a:lnSpc>
                          <a:spcPts val="1680"/>
                        </a:lnSpc>
                        <a:spcBef>
                          <a:spcPts val="600"/>
                        </a:spcBef>
                        <a:spcAft>
                          <a:spcPts val="600"/>
                        </a:spcAft>
                      </a:pPr>
                      <a:r>
                        <a:rPr lang="en-US" sz="1800" b="1" dirty="0" err="1" smtClean="0">
                          <a:solidFill>
                            <a:srgbClr val="252525"/>
                          </a:solidFill>
                          <a:latin typeface="Calibri"/>
                          <a:ea typeface="Times New Roman"/>
                          <a:cs typeface="Times New Roman"/>
                        </a:rPr>
                        <a:t>ZnSe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b="1" dirty="0" smtClean="0">
                        <a:solidFill>
                          <a:srgbClr val="252525"/>
                        </a:solidFill>
                        <a:latin typeface="Calibri"/>
                        <a:ea typeface="Times New Roman"/>
                        <a:cs typeface="Times New Roman"/>
                      </a:endParaRPr>
                    </a:p>
                    <a:p>
                      <a:pPr marL="0" marR="0" algn="l">
                        <a:lnSpc>
                          <a:spcPts val="1680"/>
                        </a:lnSpc>
                        <a:spcBef>
                          <a:spcPts val="600"/>
                        </a:spcBef>
                        <a:spcAft>
                          <a:spcPts val="600"/>
                        </a:spcAft>
                      </a:pPr>
                      <a:r>
                        <a:rPr lang="en-US" sz="1800" b="1" dirty="0" err="1" smtClean="0">
                          <a:solidFill>
                            <a:srgbClr val="252525"/>
                          </a:solidFill>
                          <a:latin typeface="Calibri"/>
                          <a:ea typeface="Times New Roman"/>
                          <a:cs typeface="Times New Roman"/>
                        </a:rPr>
                        <a:t>SiC</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b="1" dirty="0" smtClean="0">
                        <a:solidFill>
                          <a:srgbClr val="252525"/>
                        </a:solidFill>
                        <a:latin typeface="Calibri"/>
                        <a:ea typeface="Times New Roman"/>
                        <a:cs typeface="Times New Roman"/>
                      </a:endParaRPr>
                    </a:p>
                    <a:p>
                      <a:pPr marL="0" marR="0" algn="l">
                        <a:lnSpc>
                          <a:spcPts val="1680"/>
                        </a:lnSpc>
                        <a:spcBef>
                          <a:spcPts val="600"/>
                        </a:spcBef>
                        <a:spcAft>
                          <a:spcPts val="600"/>
                        </a:spcAft>
                      </a:pPr>
                      <a:r>
                        <a:rPr lang="en-US" sz="1800" b="1" dirty="0" err="1" smtClean="0">
                          <a:solidFill>
                            <a:srgbClr val="252525"/>
                          </a:solidFill>
                          <a:latin typeface="Calibri"/>
                          <a:ea typeface="Times New Roman"/>
                          <a:cs typeface="Times New Roman"/>
                        </a:rPr>
                        <a:t>ZnO</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b="1" dirty="0" smtClean="0">
                        <a:solidFill>
                          <a:srgbClr val="252525"/>
                        </a:solidFill>
                        <a:latin typeface="Calibri"/>
                        <a:ea typeface="Times New Roman"/>
                        <a:cs typeface="Times New Roman"/>
                      </a:endParaRPr>
                    </a:p>
                    <a:p>
                      <a:pPr marL="0" marR="0" algn="l">
                        <a:lnSpc>
                          <a:spcPts val="1680"/>
                        </a:lnSpc>
                        <a:spcBef>
                          <a:spcPts val="600"/>
                        </a:spcBef>
                        <a:spcAft>
                          <a:spcPts val="600"/>
                        </a:spcAft>
                      </a:pPr>
                      <a:r>
                        <a:rPr lang="en-US" sz="1800" b="1" dirty="0" err="1" smtClean="0">
                          <a:solidFill>
                            <a:srgbClr val="252525"/>
                          </a:solidFill>
                          <a:latin typeface="Calibri"/>
                          <a:ea typeface="Times New Roman"/>
                          <a:cs typeface="Times New Roman"/>
                        </a:rPr>
                        <a:t>GaN</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alpha val="69000"/>
                      </a:srgbClr>
                    </a:solidFill>
                  </a:tcPr>
                </a:tc>
                <a:tc>
                  <a:txBody>
                    <a:bodyPr/>
                    <a:lstStyle/>
                    <a:p>
                      <a:pPr marL="0" marR="0" algn="l">
                        <a:lnSpc>
                          <a:spcPts val="1680"/>
                        </a:lnSpc>
                        <a:spcBef>
                          <a:spcPts val="600"/>
                        </a:spcBef>
                        <a:spcAft>
                          <a:spcPts val="600"/>
                        </a:spcAft>
                      </a:pPr>
                      <a:endParaRPr lang="en-US" sz="1800" b="1" dirty="0" smtClean="0">
                        <a:solidFill>
                          <a:srgbClr val="252525"/>
                        </a:solidFill>
                        <a:latin typeface="Calibri"/>
                        <a:ea typeface="Times New Roman"/>
                        <a:cs typeface="Times New Roman"/>
                      </a:endParaRPr>
                    </a:p>
                    <a:p>
                      <a:pPr marL="0" marR="0" algn="l">
                        <a:lnSpc>
                          <a:spcPts val="1680"/>
                        </a:lnSpc>
                        <a:spcBef>
                          <a:spcPts val="600"/>
                        </a:spcBef>
                        <a:spcAft>
                          <a:spcPts val="600"/>
                        </a:spcAft>
                      </a:pPr>
                      <a:r>
                        <a:rPr lang="en-US" sz="1800" b="1" dirty="0" smtClean="0">
                          <a:solidFill>
                            <a:srgbClr val="252525"/>
                          </a:solidFill>
                          <a:latin typeface="Calibri"/>
                          <a:ea typeface="Times New Roman"/>
                          <a:cs typeface="Times New Roman"/>
                        </a:rPr>
                        <a:t>Diamond</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5418">
                <a:tc>
                  <a:txBody>
                    <a:bodyPr/>
                    <a:lstStyle/>
                    <a:p>
                      <a:pPr marL="0" marR="0" algn="l">
                        <a:lnSpc>
                          <a:spcPts val="1680"/>
                        </a:lnSpc>
                        <a:spcBef>
                          <a:spcPts val="0"/>
                        </a:spcBef>
                        <a:spcAft>
                          <a:spcPts val="0"/>
                        </a:spcAft>
                      </a:pPr>
                      <a:endParaRPr lang="en-US" sz="1800" b="1" dirty="0" smtClean="0">
                        <a:solidFill>
                          <a:srgbClr val="252525"/>
                        </a:solidFill>
                        <a:latin typeface="Calibri"/>
                        <a:ea typeface="Times New Roman"/>
                        <a:cs typeface="Times New Roman"/>
                      </a:endParaRPr>
                    </a:p>
                    <a:p>
                      <a:pPr marL="0" marR="0" algn="l">
                        <a:lnSpc>
                          <a:spcPts val="1680"/>
                        </a:lnSpc>
                        <a:spcBef>
                          <a:spcPts val="0"/>
                        </a:spcBef>
                        <a:spcAft>
                          <a:spcPts val="0"/>
                        </a:spcAft>
                      </a:pPr>
                      <a:r>
                        <a:rPr lang="en-US" sz="1800" b="1" dirty="0" err="1" smtClean="0">
                          <a:solidFill>
                            <a:srgbClr val="252525"/>
                          </a:solidFill>
                          <a:latin typeface="Calibri"/>
                          <a:ea typeface="Times New Roman"/>
                          <a:cs typeface="Times New Roman"/>
                        </a:rPr>
                        <a:t>Bandgap</a:t>
                      </a:r>
                      <a:endParaRPr lang="en-US" sz="1800" dirty="0">
                        <a:latin typeface="Calibri"/>
                        <a:ea typeface="Times New Roman"/>
                        <a:cs typeface="Times New Roman"/>
                      </a:endParaRPr>
                    </a:p>
                    <a:p>
                      <a:pPr marL="0" marR="0" algn="l">
                        <a:lnSpc>
                          <a:spcPts val="1680"/>
                        </a:lnSpc>
                        <a:spcBef>
                          <a:spcPts val="0"/>
                        </a:spcBef>
                        <a:spcAft>
                          <a:spcPts val="0"/>
                        </a:spcAft>
                      </a:pPr>
                      <a:r>
                        <a:rPr lang="en-US" sz="1800" b="1" dirty="0" err="1">
                          <a:solidFill>
                            <a:srgbClr val="252525"/>
                          </a:solidFill>
                          <a:latin typeface="Calibri"/>
                          <a:ea typeface="Times New Roman"/>
                          <a:cs typeface="Times New Roman"/>
                        </a:rPr>
                        <a:t>eV</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dirty="0" smtClean="0">
                        <a:solidFill>
                          <a:srgbClr val="252525"/>
                        </a:solidFill>
                        <a:latin typeface="Arial"/>
                        <a:ea typeface="Times New Roman"/>
                        <a:cs typeface="Times New Roman"/>
                      </a:endParaRPr>
                    </a:p>
                    <a:p>
                      <a:pPr marL="0" marR="0" algn="l">
                        <a:lnSpc>
                          <a:spcPts val="1680"/>
                        </a:lnSpc>
                        <a:spcBef>
                          <a:spcPts val="600"/>
                        </a:spcBef>
                        <a:spcAft>
                          <a:spcPts val="600"/>
                        </a:spcAft>
                      </a:pPr>
                      <a:r>
                        <a:rPr lang="en-US" sz="1800" dirty="0" smtClean="0">
                          <a:solidFill>
                            <a:srgbClr val="252525"/>
                          </a:solidFill>
                          <a:latin typeface="Arial"/>
                          <a:ea typeface="Times New Roman"/>
                          <a:cs typeface="Times New Roman"/>
                        </a:rPr>
                        <a:t>0.7</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dirty="0" smtClean="0">
                        <a:solidFill>
                          <a:srgbClr val="252525"/>
                        </a:solidFill>
                        <a:latin typeface="Arial"/>
                        <a:ea typeface="Times New Roman"/>
                        <a:cs typeface="Times New Roman"/>
                      </a:endParaRPr>
                    </a:p>
                    <a:p>
                      <a:pPr marL="0" marR="0" algn="l">
                        <a:lnSpc>
                          <a:spcPts val="1680"/>
                        </a:lnSpc>
                        <a:spcBef>
                          <a:spcPts val="600"/>
                        </a:spcBef>
                        <a:spcAft>
                          <a:spcPts val="600"/>
                        </a:spcAft>
                      </a:pPr>
                      <a:r>
                        <a:rPr lang="en-US" sz="1800" dirty="0" smtClean="0">
                          <a:solidFill>
                            <a:srgbClr val="252525"/>
                          </a:solidFill>
                          <a:latin typeface="Arial"/>
                          <a:ea typeface="Times New Roman"/>
                          <a:cs typeface="Times New Roman"/>
                        </a:rPr>
                        <a:t>0.7</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dirty="0" smtClean="0">
                        <a:solidFill>
                          <a:srgbClr val="252525"/>
                        </a:solidFill>
                        <a:latin typeface="Arial"/>
                        <a:ea typeface="Times New Roman"/>
                        <a:cs typeface="Times New Roman"/>
                      </a:endParaRPr>
                    </a:p>
                    <a:p>
                      <a:pPr marL="0" marR="0" algn="l">
                        <a:lnSpc>
                          <a:spcPts val="1680"/>
                        </a:lnSpc>
                        <a:spcBef>
                          <a:spcPts val="600"/>
                        </a:spcBef>
                        <a:spcAft>
                          <a:spcPts val="600"/>
                        </a:spcAft>
                      </a:pPr>
                      <a:r>
                        <a:rPr lang="en-US" sz="1800" dirty="0" smtClean="0">
                          <a:solidFill>
                            <a:srgbClr val="252525"/>
                          </a:solidFill>
                          <a:latin typeface="Arial"/>
                          <a:ea typeface="Times New Roman"/>
                          <a:cs typeface="Times New Roman"/>
                        </a:rPr>
                        <a:t>1.1</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dirty="0" smtClean="0">
                        <a:solidFill>
                          <a:srgbClr val="252525"/>
                        </a:solidFill>
                        <a:latin typeface="Arial"/>
                        <a:ea typeface="Times New Roman"/>
                        <a:cs typeface="Times New Roman"/>
                      </a:endParaRPr>
                    </a:p>
                    <a:p>
                      <a:pPr marL="0" marR="0" algn="l">
                        <a:lnSpc>
                          <a:spcPts val="1680"/>
                        </a:lnSpc>
                        <a:spcBef>
                          <a:spcPts val="600"/>
                        </a:spcBef>
                        <a:spcAft>
                          <a:spcPts val="600"/>
                        </a:spcAft>
                      </a:pPr>
                      <a:r>
                        <a:rPr lang="en-US" sz="1800" dirty="0" smtClean="0">
                          <a:solidFill>
                            <a:srgbClr val="252525"/>
                          </a:solidFill>
                          <a:latin typeface="Arial"/>
                          <a:ea typeface="Times New Roman"/>
                          <a:cs typeface="Times New Roman"/>
                        </a:rPr>
                        <a:t>1.4</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dirty="0" smtClean="0">
                        <a:solidFill>
                          <a:srgbClr val="252525"/>
                        </a:solidFill>
                        <a:latin typeface="Arial"/>
                        <a:ea typeface="Times New Roman"/>
                        <a:cs typeface="Times New Roman"/>
                      </a:endParaRPr>
                    </a:p>
                    <a:p>
                      <a:pPr marL="0" marR="0" algn="l">
                        <a:lnSpc>
                          <a:spcPts val="1680"/>
                        </a:lnSpc>
                        <a:spcBef>
                          <a:spcPts val="600"/>
                        </a:spcBef>
                        <a:spcAft>
                          <a:spcPts val="600"/>
                        </a:spcAft>
                      </a:pPr>
                      <a:r>
                        <a:rPr lang="en-US" sz="1800" dirty="0" smtClean="0">
                          <a:solidFill>
                            <a:srgbClr val="252525"/>
                          </a:solidFill>
                          <a:latin typeface="Arial"/>
                          <a:ea typeface="Times New Roman"/>
                          <a:cs typeface="Times New Roman"/>
                        </a:rPr>
                        <a:t>2.8</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dirty="0" smtClean="0">
                        <a:solidFill>
                          <a:srgbClr val="252525"/>
                        </a:solidFill>
                        <a:latin typeface="Arial"/>
                        <a:ea typeface="Times New Roman"/>
                        <a:cs typeface="Times New Roman"/>
                      </a:endParaRPr>
                    </a:p>
                    <a:p>
                      <a:pPr marL="0" marR="0" algn="l">
                        <a:lnSpc>
                          <a:spcPts val="1680"/>
                        </a:lnSpc>
                        <a:spcBef>
                          <a:spcPts val="600"/>
                        </a:spcBef>
                        <a:spcAft>
                          <a:spcPts val="600"/>
                        </a:spcAft>
                      </a:pPr>
                      <a:r>
                        <a:rPr lang="en-US" sz="1800" dirty="0" smtClean="0">
                          <a:solidFill>
                            <a:srgbClr val="252525"/>
                          </a:solidFill>
                          <a:latin typeface="Arial"/>
                          <a:ea typeface="Times New Roman"/>
                          <a:cs typeface="Times New Roman"/>
                        </a:rPr>
                        <a:t>3.3</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dirty="0" smtClean="0">
                        <a:solidFill>
                          <a:srgbClr val="252525"/>
                        </a:solidFill>
                        <a:latin typeface="Arial"/>
                        <a:ea typeface="Times New Roman"/>
                        <a:cs typeface="Times New Roman"/>
                      </a:endParaRPr>
                    </a:p>
                    <a:p>
                      <a:pPr marL="0" marR="0" algn="l">
                        <a:lnSpc>
                          <a:spcPts val="1680"/>
                        </a:lnSpc>
                        <a:spcBef>
                          <a:spcPts val="600"/>
                        </a:spcBef>
                        <a:spcAft>
                          <a:spcPts val="600"/>
                        </a:spcAft>
                      </a:pPr>
                      <a:r>
                        <a:rPr lang="en-US" sz="1800" dirty="0" smtClean="0">
                          <a:solidFill>
                            <a:srgbClr val="252525"/>
                          </a:solidFill>
                          <a:latin typeface="Arial"/>
                          <a:ea typeface="Times New Roman"/>
                          <a:cs typeface="Times New Roman"/>
                        </a:rPr>
                        <a:t>3.4</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dirty="0" smtClean="0">
                        <a:solidFill>
                          <a:srgbClr val="252525"/>
                        </a:solidFill>
                        <a:latin typeface="Arial"/>
                        <a:ea typeface="Times New Roman"/>
                        <a:cs typeface="Times New Roman"/>
                      </a:endParaRPr>
                    </a:p>
                    <a:p>
                      <a:pPr marL="0" marR="0" algn="l">
                        <a:lnSpc>
                          <a:spcPts val="1680"/>
                        </a:lnSpc>
                        <a:spcBef>
                          <a:spcPts val="600"/>
                        </a:spcBef>
                        <a:spcAft>
                          <a:spcPts val="600"/>
                        </a:spcAft>
                      </a:pPr>
                      <a:r>
                        <a:rPr lang="en-US" sz="1800" dirty="0" smtClean="0">
                          <a:solidFill>
                            <a:srgbClr val="252525"/>
                          </a:solidFill>
                          <a:latin typeface="Arial"/>
                          <a:ea typeface="Times New Roman"/>
                          <a:cs typeface="Times New Roman"/>
                        </a:rPr>
                        <a:t>3.45</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680"/>
                        </a:lnSpc>
                        <a:spcBef>
                          <a:spcPts val="600"/>
                        </a:spcBef>
                        <a:spcAft>
                          <a:spcPts val="600"/>
                        </a:spcAft>
                      </a:pPr>
                      <a:endParaRPr lang="en-US" sz="1800" dirty="0" smtClean="0">
                        <a:solidFill>
                          <a:srgbClr val="252525"/>
                        </a:solidFill>
                        <a:latin typeface="Arial"/>
                        <a:ea typeface="Times New Roman"/>
                        <a:cs typeface="Times New Roman"/>
                      </a:endParaRPr>
                    </a:p>
                    <a:p>
                      <a:pPr marL="0" marR="0" algn="l">
                        <a:lnSpc>
                          <a:spcPts val="1680"/>
                        </a:lnSpc>
                        <a:spcBef>
                          <a:spcPts val="600"/>
                        </a:spcBef>
                        <a:spcAft>
                          <a:spcPts val="600"/>
                        </a:spcAft>
                      </a:pPr>
                      <a:r>
                        <a:rPr lang="en-US" sz="1800" dirty="0" smtClean="0">
                          <a:solidFill>
                            <a:srgbClr val="252525"/>
                          </a:solidFill>
                          <a:latin typeface="Arial"/>
                          <a:ea typeface="Times New Roman"/>
                          <a:cs typeface="Times New Roman"/>
                        </a:rPr>
                        <a:t>5.5</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133600" y="5867400"/>
            <a:ext cx="4343400" cy="369332"/>
          </a:xfrm>
          <a:prstGeom prst="rect">
            <a:avLst/>
          </a:prstGeom>
          <a:noFill/>
        </p:spPr>
        <p:txBody>
          <a:bodyPr wrap="square" rtlCol="0">
            <a:spAutoFit/>
          </a:bodyPr>
          <a:lstStyle/>
          <a:p>
            <a:r>
              <a:rPr lang="en-US" dirty="0" smtClean="0"/>
              <a:t>Above 2 </a:t>
            </a:r>
            <a:r>
              <a:rPr lang="en-US" dirty="0" err="1" smtClean="0"/>
              <a:t>eV</a:t>
            </a:r>
            <a:r>
              <a:rPr lang="en-US" dirty="0" smtClean="0"/>
              <a:t> = wide band gap semiconductors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533400" y="152400"/>
            <a:ext cx="8382000" cy="39703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(1.99 × 10</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-25</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joules-m) × (1ev/1.602 × 10</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-19</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joules) = 1.24 × 10</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-6  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eV</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If the units be in µm (the units for λ):</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hc</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(1.24 × 10</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-6</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eV</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 × (10</a:t>
            </a:r>
            <a:r>
              <a:rPr kumimoji="0" lang="en-US"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6</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µm/ m) = </a:t>
            </a:r>
            <a:r>
              <a:rPr kumimoji="0" lang="en-US"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1.24 </a:t>
            </a:r>
            <a:r>
              <a:rPr kumimoji="0" lang="en-US" b="0" i="0" u="sng"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eV</a:t>
            </a:r>
            <a:r>
              <a:rPr kumimoji="0" lang="en-US"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-µm</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If in nm    </a:t>
            </a:r>
            <a:r>
              <a:rPr kumimoji="0" lang="en-US" b="0" i="0" u="sng"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hc</a:t>
            </a:r>
            <a:r>
              <a:rPr kumimoji="0" lang="en-US"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  1240 </a:t>
            </a:r>
            <a:r>
              <a:rPr kumimoji="0" lang="en-US" b="0" i="0" u="sng"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ev</a:t>
            </a:r>
            <a:r>
              <a:rPr kumimoji="0" lang="en-US"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 nm</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en-US" dirty="0" smtClean="0">
                <a:solidFill>
                  <a:srgbClr val="000000"/>
                </a:solidFill>
                <a:latin typeface="Arial" pitchFamily="34" charset="0"/>
                <a:ea typeface="Times New Roman" pitchFamily="18" charset="0"/>
                <a:cs typeface="Arial" pitchFamily="34" charset="0"/>
              </a:rPr>
              <a:t>W</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 arrive at a commonly used expression which relates the energy and wavelength of a photon, as shown in the following equation:</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E(</a:t>
            </a: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hlinkClick r:id="rId3"/>
              </a:rPr>
              <a:t>eV</a:t>
            </a:r>
            <a:r>
              <a:rPr kumimoji="0" lang="en-US"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3"/>
              </a:rPr>
              <a:t>)=1240λ(nm)</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λ(</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μm</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1240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eV</a:t>
            </a:r>
            <a:r>
              <a:rPr lang="en-US" dirty="0" err="1" smtClean="0">
                <a:solidFill>
                  <a:srgbClr val="000000"/>
                </a:solidFill>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nm</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E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eV</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GaAs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bandgap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1.43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eV</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 example, corresponds to a wavelength of approximately 890 nm, which is  infrared light (the  wavelength for light energy can be determined by dividing the constant 1240 nm-</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eV</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by the energy in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eV</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 1240 nm-</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eV</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eV</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=886 nm).</a:t>
            </a: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latin typeface="Times New Roman" pitchFamily="18" charset="0"/>
                <a:ea typeface="Calibri" pitchFamily="34" charset="0"/>
                <a:cs typeface="Times New Roman" pitchFamily="18" charset="0"/>
              </a:rPr>
              <a:t>Similarly for gallium nitride</a:t>
            </a:r>
            <a:endPar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GaN</a:t>
            </a:r>
            <a:r>
              <a:rPr kumimoji="0" lang="en-US"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1240/3.45 = 360 nm   (close to UV)</a:t>
            </a:r>
            <a:endParaRPr kumimoji="0" lang="en-US" b="1" i="0" u="none" strike="noStrike" cap="none" normalizeH="0" baseline="0" dirty="0" smtClean="0">
              <a:ln>
                <a:noFill/>
              </a:ln>
              <a:solidFill>
                <a:srgbClr val="FF0000"/>
              </a:solidFill>
              <a:effectLst/>
              <a:latin typeface="Arial" pitchFamily="34" charset="0"/>
              <a:cs typeface="Arial" pitchFamily="34" charset="0"/>
            </a:endParaRPr>
          </a:p>
        </p:txBody>
      </p:sp>
      <p:sp>
        <p:nvSpPr>
          <p:cNvPr id="552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5298" name="Object 2"/>
          <p:cNvGraphicFramePr>
            <a:graphicFrameLocks noChangeAspect="1"/>
          </p:cNvGraphicFramePr>
          <p:nvPr/>
        </p:nvGraphicFramePr>
        <p:xfrm>
          <a:off x="4800600" y="3581400"/>
          <a:ext cx="4038600" cy="3211800"/>
        </p:xfrm>
        <a:graphic>
          <a:graphicData uri="http://schemas.openxmlformats.org/presentationml/2006/ole">
            <mc:AlternateContent xmlns:mc="http://schemas.openxmlformats.org/markup-compatibility/2006">
              <mc:Choice xmlns:v="urn:schemas-microsoft-com:vml" Requires="v">
                <p:oleObj spid="_x0000_s55340" name="CS ChemDraw Drawing" r:id="rId4" imgW="4303397" imgH="3433285" progId="ChemDraw.Document.6.0">
                  <p:embed/>
                </p:oleObj>
              </mc:Choice>
              <mc:Fallback>
                <p:oleObj name="CS ChemDraw Drawing" r:id="rId4" imgW="4303397" imgH="3433285" progId="ChemDraw.Document.6.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581400"/>
                        <a:ext cx="4038600" cy="321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03299" y="4122718"/>
            <a:ext cx="2971800" cy="923330"/>
          </a:xfrm>
          <a:prstGeom prst="rect">
            <a:avLst/>
          </a:prstGeom>
          <a:noFill/>
        </p:spPr>
        <p:txBody>
          <a:bodyPr wrap="square" rtlCol="0">
            <a:spAutoFit/>
          </a:bodyPr>
          <a:lstStyle/>
          <a:p>
            <a:r>
              <a:rPr lang="en-US" dirty="0" err="1" smtClean="0"/>
              <a:t>InN</a:t>
            </a:r>
            <a:r>
              <a:rPr lang="en-US" dirty="0" smtClean="0"/>
              <a:t> </a:t>
            </a:r>
            <a:r>
              <a:rPr lang="en-US" dirty="0" err="1" smtClean="0"/>
              <a:t>bandgap</a:t>
            </a:r>
            <a:r>
              <a:rPr lang="en-US" dirty="0" smtClean="0"/>
              <a:t>  0.7 </a:t>
            </a:r>
            <a:r>
              <a:rPr lang="en-US" dirty="0" err="1" smtClean="0"/>
              <a:t>eV</a:t>
            </a:r>
            <a:endParaRPr lang="en-US" dirty="0" smtClean="0"/>
          </a:p>
          <a:p>
            <a:r>
              <a:rPr lang="en-US" dirty="0" err="1" smtClean="0"/>
              <a:t>GaN</a:t>
            </a:r>
            <a:r>
              <a:rPr lang="en-US" dirty="0" smtClean="0"/>
              <a:t> </a:t>
            </a:r>
            <a:r>
              <a:rPr lang="en-US" dirty="0" err="1" smtClean="0"/>
              <a:t>bandgap</a:t>
            </a:r>
            <a:r>
              <a:rPr lang="en-US" dirty="0" smtClean="0"/>
              <a:t>  3.4 </a:t>
            </a:r>
            <a:r>
              <a:rPr lang="en-US" dirty="0" err="1" smtClean="0"/>
              <a:t>eV</a:t>
            </a:r>
            <a:endParaRPr lang="en-US" dirty="0" smtClean="0"/>
          </a:p>
          <a:p>
            <a:r>
              <a:rPr lang="en-US" dirty="0" smtClean="0"/>
              <a:t>Range :1770 nm to 360 nm</a:t>
            </a:r>
            <a:endParaRPr lang="en-US" dirty="0"/>
          </a:p>
        </p:txBody>
      </p:sp>
      <p:pic>
        <p:nvPicPr>
          <p:cNvPr id="55328" name="Picture 32" descr="Image result for visible range of ligh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957761"/>
            <a:ext cx="2895600" cy="1900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3237</Words>
  <Application>Microsoft Office PowerPoint</Application>
  <PresentationFormat>On-screen Show (4:3)</PresentationFormat>
  <Paragraphs>378</Paragraphs>
  <Slides>38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Symbol</vt:lpstr>
      <vt:lpstr>Times New Roman</vt: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admin</cp:lastModifiedBy>
  <cp:revision>68</cp:revision>
  <dcterms:created xsi:type="dcterms:W3CDTF">2016-10-14T07:24:00Z</dcterms:created>
  <dcterms:modified xsi:type="dcterms:W3CDTF">2019-04-27T11:35:06Z</dcterms:modified>
</cp:coreProperties>
</file>